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7"/>
    <p:sldId id="257" r:id="rId58"/>
    <p:sldId id="258" r:id="rId59"/>
    <p:sldId id="259" r:id="rId60"/>
    <p:sldId id="260" r:id="rId61"/>
    <p:sldId id="261" r:id="rId62"/>
    <p:sldId id="262" r:id="rId63"/>
    <p:sldId id="263" r:id="rId64"/>
    <p:sldId id="264" r:id="rId65"/>
    <p:sldId id="265" r:id="rId66"/>
    <p:sldId id="266" r:id="rId67"/>
    <p:sldId id="267" r:id="rId68"/>
    <p:sldId id="268" r:id="rId69"/>
    <p:sldId id="269" r:id="rId70"/>
    <p:sldId id="270" r:id="rId71"/>
    <p:sldId id="271" r:id="rId72"/>
    <p:sldId id="272" r:id="rId73"/>
    <p:sldId id="273" r:id="rId74"/>
    <p:sldId id="274" r:id="rId75"/>
    <p:sldId id="275" r:id="rId76"/>
    <p:sldId id="276" r:id="rId77"/>
    <p:sldId id="277" r:id="rId78"/>
    <p:sldId id="278" r:id="rId79"/>
    <p:sldId id="279" r:id="rId80"/>
    <p:sldId id="280" r:id="rId8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chivo Black" charset="1" panose="020B0A03020202020B04"/>
      <p:regular r:id="rId10"/>
    </p:embeddedFont>
    <p:embeddedFont>
      <p:font typeface="DejaVu Serif" charset="1" panose="02060603050605020204"/>
      <p:regular r:id="rId11"/>
    </p:embeddedFont>
    <p:embeddedFont>
      <p:font typeface="DejaVu Serif Bold" charset="1" panose="02060803050605020204"/>
      <p:regular r:id="rId12"/>
    </p:embeddedFont>
    <p:embeddedFont>
      <p:font typeface="DejaVu Serif Italics" charset="1" panose="020606030503050B0204"/>
      <p:regular r:id="rId13"/>
    </p:embeddedFont>
    <p:embeddedFont>
      <p:font typeface="DejaVu Serif Bold Italics" charset="1" panose="020608030503050B0204"/>
      <p:regular r:id="rId14"/>
    </p:embeddedFont>
    <p:embeddedFont>
      <p:font typeface="Noto Sans" charset="1" panose="020B0502040504020204"/>
      <p:regular r:id="rId15"/>
    </p:embeddedFont>
    <p:embeddedFont>
      <p:font typeface="Noto Sans Bold" charset="1" panose="020B0802040504020204"/>
      <p:regular r:id="rId16"/>
    </p:embeddedFont>
    <p:embeddedFont>
      <p:font typeface="Noto Sans Italics" charset="1" panose="020B0502040504090204"/>
      <p:regular r:id="rId17"/>
    </p:embeddedFont>
    <p:embeddedFont>
      <p:font typeface="Noto Sans Bold Italics" charset="1" panose="020B0802040504090204"/>
      <p:regular r:id="rId18"/>
    </p:embeddedFont>
    <p:embeddedFont>
      <p:font typeface="Lexend Deca" charset="1" panose="00000000000000000000"/>
      <p:regular r:id="rId19"/>
    </p:embeddedFont>
    <p:embeddedFont>
      <p:font typeface="Times New Roman" charset="1" panose="02030502070405020303"/>
      <p:regular r:id="rId20"/>
    </p:embeddedFont>
    <p:embeddedFont>
      <p:font typeface="Times New Roman Bold" charset="1" panose="02030802070405020303"/>
      <p:regular r:id="rId21"/>
    </p:embeddedFont>
    <p:embeddedFont>
      <p:font typeface="Times New Roman Italics" charset="1" panose="02030502070405090303"/>
      <p:regular r:id="rId22"/>
    </p:embeddedFont>
    <p:embeddedFont>
      <p:font typeface="Times New Roman Bold Italics" charset="1" panose="02030802070405090303"/>
      <p:regular r:id="rId23"/>
    </p:embeddedFont>
    <p:embeddedFont>
      <p:font typeface="Times New Roman Medium" charset="1" panose="02030502070405020303"/>
      <p:regular r:id="rId24"/>
    </p:embeddedFont>
    <p:embeddedFont>
      <p:font typeface="Times New Roman Medium Italics" charset="1" panose="02030502070405090303"/>
      <p:regular r:id="rId25"/>
    </p:embeddedFont>
    <p:embeddedFont>
      <p:font typeface="Times New Roman Semi-Bold" charset="1" panose="02030702070405020303"/>
      <p:regular r:id="rId26"/>
    </p:embeddedFont>
    <p:embeddedFont>
      <p:font typeface="Times New Roman Semi-Bold Italics" charset="1" panose="02030702070405090303"/>
      <p:regular r:id="rId27"/>
    </p:embeddedFont>
    <p:embeddedFont>
      <p:font typeface="Times New Roman Ultra-Bold" charset="1" panose="02030902070405020303"/>
      <p:regular r:id="rId28"/>
    </p:embeddedFont>
    <p:embeddedFont>
      <p:font typeface="Poppins" charset="1" panose="00000500000000000000"/>
      <p:regular r:id="rId29"/>
    </p:embeddedFont>
    <p:embeddedFont>
      <p:font typeface="Poppins Bold" charset="1" panose="00000800000000000000"/>
      <p:regular r:id="rId30"/>
    </p:embeddedFont>
    <p:embeddedFont>
      <p:font typeface="Poppins Italics" charset="1" panose="00000500000000000000"/>
      <p:regular r:id="rId31"/>
    </p:embeddedFont>
    <p:embeddedFont>
      <p:font typeface="Poppins Bold Italics" charset="1" panose="00000800000000000000"/>
      <p:regular r:id="rId32"/>
    </p:embeddedFont>
    <p:embeddedFont>
      <p:font typeface="Poppins Thin" charset="1" panose="00000300000000000000"/>
      <p:regular r:id="rId33"/>
    </p:embeddedFont>
    <p:embeddedFont>
      <p:font typeface="Poppins Thin Italics" charset="1" panose="00000300000000000000"/>
      <p:regular r:id="rId34"/>
    </p:embeddedFont>
    <p:embeddedFont>
      <p:font typeface="Poppins Extra-Light" charset="1" panose="00000300000000000000"/>
      <p:regular r:id="rId35"/>
    </p:embeddedFont>
    <p:embeddedFont>
      <p:font typeface="Poppins Extra-Light Italics" charset="1" panose="00000300000000000000"/>
      <p:regular r:id="rId36"/>
    </p:embeddedFont>
    <p:embeddedFont>
      <p:font typeface="Poppins Light" charset="1" panose="00000400000000000000"/>
      <p:regular r:id="rId37"/>
    </p:embeddedFont>
    <p:embeddedFont>
      <p:font typeface="Poppins Light Italics" charset="1" panose="00000400000000000000"/>
      <p:regular r:id="rId38"/>
    </p:embeddedFont>
    <p:embeddedFont>
      <p:font typeface="Poppins Medium" charset="1" panose="00000600000000000000"/>
      <p:regular r:id="rId39"/>
    </p:embeddedFont>
    <p:embeddedFont>
      <p:font typeface="Poppins Medium Italics" charset="1" panose="00000600000000000000"/>
      <p:regular r:id="rId40"/>
    </p:embeddedFont>
    <p:embeddedFont>
      <p:font typeface="Poppins Semi-Bold" charset="1" panose="00000700000000000000"/>
      <p:regular r:id="rId41"/>
    </p:embeddedFont>
    <p:embeddedFont>
      <p:font typeface="Poppins Semi-Bold Italics" charset="1" panose="00000700000000000000"/>
      <p:regular r:id="rId42"/>
    </p:embeddedFont>
    <p:embeddedFont>
      <p:font typeface="Poppins Ultra-Bold" charset="1" panose="00000900000000000000"/>
      <p:regular r:id="rId43"/>
    </p:embeddedFont>
    <p:embeddedFont>
      <p:font typeface="Poppins Ultra-Bold Italics" charset="1" panose="00000900000000000000"/>
      <p:regular r:id="rId44"/>
    </p:embeddedFont>
    <p:embeddedFont>
      <p:font typeface="Poppins Heavy" charset="1" panose="00000A00000000000000"/>
      <p:regular r:id="rId45"/>
    </p:embeddedFont>
    <p:embeddedFont>
      <p:font typeface="Poppins Heavy Italics" charset="1" panose="00000A00000000000000"/>
      <p:regular r:id="rId46"/>
    </p:embeddedFont>
    <p:embeddedFont>
      <p:font typeface="Lato" charset="1" panose="020F0502020204030203"/>
      <p:regular r:id="rId47"/>
    </p:embeddedFont>
    <p:embeddedFont>
      <p:font typeface="Lato Bold" charset="1" panose="020F0502020204030203"/>
      <p:regular r:id="rId48"/>
    </p:embeddedFont>
    <p:embeddedFont>
      <p:font typeface="Lato Italics" charset="1" panose="020F0502020204030203"/>
      <p:regular r:id="rId49"/>
    </p:embeddedFont>
    <p:embeddedFont>
      <p:font typeface="Lato Bold Italics" charset="1" panose="020F0502020204030203"/>
      <p:regular r:id="rId50"/>
    </p:embeddedFont>
    <p:embeddedFont>
      <p:font typeface="Lato Thin" charset="1" panose="020F0502020204030203"/>
      <p:regular r:id="rId51"/>
    </p:embeddedFont>
    <p:embeddedFont>
      <p:font typeface="Lato Thin Italics" charset="1" panose="020F0502020204030203"/>
      <p:regular r:id="rId52"/>
    </p:embeddedFont>
    <p:embeddedFont>
      <p:font typeface="Lato Light" charset="1" panose="020F0502020204030203"/>
      <p:regular r:id="rId53"/>
    </p:embeddedFont>
    <p:embeddedFont>
      <p:font typeface="Lato Light Italics" charset="1" panose="020F0502020204030203"/>
      <p:regular r:id="rId54"/>
    </p:embeddedFont>
    <p:embeddedFont>
      <p:font typeface="Lato Heavy" charset="1" panose="020F0502020204030203"/>
      <p:regular r:id="rId55"/>
    </p:embeddedFont>
    <p:embeddedFont>
      <p:font typeface="Lato Heavy Italics" charset="1" panose="020F0502020204030203"/>
      <p:regular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slides/slide1.xml" Type="http://schemas.openxmlformats.org/officeDocument/2006/relationships/slide"/><Relationship Id="rId58" Target="slides/slide2.xml" Type="http://schemas.openxmlformats.org/officeDocument/2006/relationships/slide"/><Relationship Id="rId59" Target="slides/slide3.xml" Type="http://schemas.openxmlformats.org/officeDocument/2006/relationships/slide"/><Relationship Id="rId6" Target="fonts/font6.fntdata" Type="http://schemas.openxmlformats.org/officeDocument/2006/relationships/font"/><Relationship Id="rId60" Target="slides/slide4.xml" Type="http://schemas.openxmlformats.org/officeDocument/2006/relationships/slide"/><Relationship Id="rId61" Target="slides/slide5.xml" Type="http://schemas.openxmlformats.org/officeDocument/2006/relationships/slide"/><Relationship Id="rId62" Target="slides/slide6.xml" Type="http://schemas.openxmlformats.org/officeDocument/2006/relationships/slide"/><Relationship Id="rId63" Target="slides/slide7.xml" Type="http://schemas.openxmlformats.org/officeDocument/2006/relationships/slide"/><Relationship Id="rId64" Target="slides/slide8.xml" Type="http://schemas.openxmlformats.org/officeDocument/2006/relationships/slide"/><Relationship Id="rId65" Target="slides/slide9.xml" Type="http://schemas.openxmlformats.org/officeDocument/2006/relationships/slide"/><Relationship Id="rId66" Target="slides/slide10.xml" Type="http://schemas.openxmlformats.org/officeDocument/2006/relationships/slide"/><Relationship Id="rId67" Target="slides/slide11.xml" Type="http://schemas.openxmlformats.org/officeDocument/2006/relationships/slide"/><Relationship Id="rId68" Target="slides/slide12.xml" Type="http://schemas.openxmlformats.org/officeDocument/2006/relationships/slide"/><Relationship Id="rId69" Target="slides/slide13.xml" Type="http://schemas.openxmlformats.org/officeDocument/2006/relationships/slide"/><Relationship Id="rId7" Target="fonts/font7.fntdata" Type="http://schemas.openxmlformats.org/officeDocument/2006/relationships/font"/><Relationship Id="rId70" Target="slides/slide14.xml" Type="http://schemas.openxmlformats.org/officeDocument/2006/relationships/slide"/><Relationship Id="rId71" Target="slides/slide15.xml" Type="http://schemas.openxmlformats.org/officeDocument/2006/relationships/slide"/><Relationship Id="rId72" Target="slides/slide16.xml" Type="http://schemas.openxmlformats.org/officeDocument/2006/relationships/slide"/><Relationship Id="rId73" Target="slides/slide17.xml" Type="http://schemas.openxmlformats.org/officeDocument/2006/relationships/slide"/><Relationship Id="rId74" Target="slides/slide18.xml" Type="http://schemas.openxmlformats.org/officeDocument/2006/relationships/slide"/><Relationship Id="rId75" Target="slides/slide19.xml" Type="http://schemas.openxmlformats.org/officeDocument/2006/relationships/slide"/><Relationship Id="rId76" Target="slides/slide20.xml" Type="http://schemas.openxmlformats.org/officeDocument/2006/relationships/slide"/><Relationship Id="rId77" Target="slides/slide21.xml" Type="http://schemas.openxmlformats.org/officeDocument/2006/relationships/slide"/><Relationship Id="rId78" Target="slides/slide22.xml" Type="http://schemas.openxmlformats.org/officeDocument/2006/relationships/slide"/><Relationship Id="rId79" Target="slides/slide23.xml" Type="http://schemas.openxmlformats.org/officeDocument/2006/relationships/slide"/><Relationship Id="rId8" Target="fonts/font8.fntdata" Type="http://schemas.openxmlformats.org/officeDocument/2006/relationships/font"/><Relationship Id="rId80" Target="slides/slide24.xml" Type="http://schemas.openxmlformats.org/officeDocument/2006/relationships/slide"/><Relationship Id="rId81" Target="slides/slide25.xml" Type="http://schemas.openxmlformats.org/officeDocument/2006/relationships/slide"/><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23.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 Id="rId5" Target="../media/image23.pn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 Id="rId8" Target="../media/image28.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 Id="rId5" Target="../media/image23.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 Id="rId6" Target="../media/image35.png" Type="http://schemas.openxmlformats.org/officeDocument/2006/relationships/image"/><Relationship Id="rId7" Target="../media/image36.png" Type="http://schemas.openxmlformats.org/officeDocument/2006/relationships/image"/><Relationship Id="rId8" Target="../media/image37.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11" Target="../media/image47.png" Type="http://schemas.openxmlformats.org/officeDocument/2006/relationships/image"/><Relationship Id="rId12" Target="../media/image48.png" Type="http://schemas.openxmlformats.org/officeDocument/2006/relationships/image"/><Relationship Id="rId2" Target="../media/image38.pn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 Id="rId6" Target="../media/image42.png" Type="http://schemas.openxmlformats.org/officeDocument/2006/relationships/image"/><Relationship Id="rId7" Target="../media/image43.png" Type="http://schemas.openxmlformats.org/officeDocument/2006/relationships/image"/><Relationship Id="rId8" Target="../media/image44.png" Type="http://schemas.openxmlformats.org/officeDocument/2006/relationships/image"/><Relationship Id="rId9" Target="../media/image45.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6.png" Type="http://schemas.openxmlformats.org/officeDocument/2006/relationships/image"/><Relationship Id="rId11" Target="../media/image57.png" Type="http://schemas.openxmlformats.org/officeDocument/2006/relationships/image"/><Relationship Id="rId12" Target="../media/image48.png" Type="http://schemas.openxmlformats.org/officeDocument/2006/relationships/image"/><Relationship Id="rId2" Target="../media/image49.jpeg" Type="http://schemas.openxmlformats.org/officeDocument/2006/relationships/image"/><Relationship Id="rId3" Target="../media/image50.png" Type="http://schemas.openxmlformats.org/officeDocument/2006/relationships/image"/><Relationship Id="rId4" Target="../media/image51.png" Type="http://schemas.openxmlformats.org/officeDocument/2006/relationships/image"/><Relationship Id="rId5" Target="../media/image52.png" Type="http://schemas.openxmlformats.org/officeDocument/2006/relationships/image"/><Relationship Id="rId6" Target="../media/image53.png" Type="http://schemas.openxmlformats.org/officeDocument/2006/relationships/image"/><Relationship Id="rId7" Target="../media/image54.png" Type="http://schemas.openxmlformats.org/officeDocument/2006/relationships/image"/><Relationship Id="rId8" Target="../media/image55.png" Type="http://schemas.openxmlformats.org/officeDocument/2006/relationships/image"/><Relationship Id="rId9" Target="../media/image34.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8.jpeg" Type="http://schemas.openxmlformats.org/officeDocument/2006/relationships/image"/><Relationship Id="rId3" Target="../media/image59.png" Type="http://schemas.openxmlformats.org/officeDocument/2006/relationships/image"/><Relationship Id="rId4" Target="../media/image60.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8.jpeg" Type="http://schemas.openxmlformats.org/officeDocument/2006/relationships/image"/><Relationship Id="rId3" Target="../media/image6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8.jpeg" Type="http://schemas.openxmlformats.org/officeDocument/2006/relationships/image"/><Relationship Id="rId3" Target="../media/image62.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8.jpeg" Type="http://schemas.openxmlformats.org/officeDocument/2006/relationships/image"/><Relationship Id="rId3" Target="../media/image63.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8.jpeg" Type="http://schemas.openxmlformats.org/officeDocument/2006/relationships/image"/><Relationship Id="rId3" Target="../media/image64.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8.jpeg" Type="http://schemas.openxmlformats.org/officeDocument/2006/relationships/image"/><Relationship Id="rId3" Target="../media/image65.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8.jpeg" Type="http://schemas.openxmlformats.org/officeDocument/2006/relationships/image"/><Relationship Id="rId3" Target="../media/image66.png" Type="http://schemas.openxmlformats.org/officeDocument/2006/relationships/image"/><Relationship Id="rId4" Target="../media/image67.png" Type="http://schemas.openxmlformats.org/officeDocument/2006/relationships/image"/><Relationship Id="rId5" Target="../media/image68.png" Type="http://schemas.openxmlformats.org/officeDocument/2006/relationships/image"/><Relationship Id="rId6" Target="../media/image69.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8.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7.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8.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9.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24000"/>
            </a:blip>
            <a:stretch>
              <a:fillRect l="0" t="0" r="0" b="0"/>
            </a:stretch>
          </a:blipFill>
        </p:spPr>
      </p:sp>
      <p:sp>
        <p:nvSpPr>
          <p:cNvPr name="TextBox 3" id="3"/>
          <p:cNvSpPr txBox="true"/>
          <p:nvPr/>
        </p:nvSpPr>
        <p:spPr>
          <a:xfrm rot="0">
            <a:off x="3555458" y="3507398"/>
            <a:ext cx="11600647" cy="1418823"/>
          </a:xfrm>
          <a:prstGeom prst="rect">
            <a:avLst/>
          </a:prstGeom>
        </p:spPr>
        <p:txBody>
          <a:bodyPr anchor="t" rtlCol="false" tIns="0" lIns="0" bIns="0" rIns="0">
            <a:spAutoFit/>
          </a:bodyPr>
          <a:lstStyle/>
          <a:p>
            <a:pPr algn="ctr">
              <a:lnSpc>
                <a:spcPts val="11572"/>
              </a:lnSpc>
            </a:pPr>
            <a:r>
              <a:rPr lang="en-US" sz="8265">
                <a:solidFill>
                  <a:srgbClr val="004AAD"/>
                </a:solidFill>
                <a:latin typeface="Lexend Deca Bold"/>
              </a:rPr>
              <a:t>COMPUTER PROJECT </a:t>
            </a:r>
          </a:p>
        </p:txBody>
      </p:sp>
      <p:grpSp>
        <p:nvGrpSpPr>
          <p:cNvPr name="Group 4" id="4"/>
          <p:cNvGrpSpPr/>
          <p:nvPr/>
        </p:nvGrpSpPr>
        <p:grpSpPr>
          <a:xfrm rot="0">
            <a:off x="-1130300" y="4057750"/>
            <a:ext cx="3086100" cy="2171499"/>
            <a:chOff x="0" y="0"/>
            <a:chExt cx="812800" cy="571917"/>
          </a:xfrm>
        </p:grpSpPr>
        <p:sp>
          <p:nvSpPr>
            <p:cNvPr name="Freeform 5" id="5"/>
            <p:cNvSpPr/>
            <p:nvPr/>
          </p:nvSpPr>
          <p:spPr>
            <a:xfrm flipH="false" flipV="false" rot="0">
              <a:off x="0" y="0"/>
              <a:ext cx="812800" cy="571917"/>
            </a:xfrm>
            <a:custGeom>
              <a:avLst/>
              <a:gdLst/>
              <a:ahLst/>
              <a:cxnLst/>
              <a:rect r="r" b="b" t="t" l="l"/>
              <a:pathLst>
                <a:path h="571917" w="812800">
                  <a:moveTo>
                    <a:pt x="609600" y="0"/>
                  </a:moveTo>
                  <a:cubicBezTo>
                    <a:pt x="721824" y="0"/>
                    <a:pt x="812800" y="128028"/>
                    <a:pt x="812800" y="285959"/>
                  </a:cubicBezTo>
                  <a:cubicBezTo>
                    <a:pt x="812800" y="443889"/>
                    <a:pt x="721824" y="571917"/>
                    <a:pt x="609600" y="571917"/>
                  </a:cubicBezTo>
                  <a:lnTo>
                    <a:pt x="203200" y="571917"/>
                  </a:lnTo>
                  <a:cubicBezTo>
                    <a:pt x="90976" y="571917"/>
                    <a:pt x="0" y="443889"/>
                    <a:pt x="0" y="285959"/>
                  </a:cubicBezTo>
                  <a:cubicBezTo>
                    <a:pt x="0" y="128028"/>
                    <a:pt x="90976" y="0"/>
                    <a:pt x="203200" y="0"/>
                  </a:cubicBezTo>
                  <a:close/>
                </a:path>
              </a:pathLst>
            </a:custGeom>
            <a:solidFill>
              <a:srgbClr val="004AAD"/>
            </a:solidFill>
          </p:spPr>
        </p:sp>
        <p:sp>
          <p:nvSpPr>
            <p:cNvPr name="TextBox 6" id="6"/>
            <p:cNvSpPr txBox="true"/>
            <p:nvPr/>
          </p:nvSpPr>
          <p:spPr>
            <a:xfrm>
              <a:off x="0" y="-47625"/>
              <a:ext cx="812800" cy="619542"/>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5889132" y="1995444"/>
            <a:ext cx="6173245" cy="903519"/>
          </a:xfrm>
          <a:prstGeom prst="rect">
            <a:avLst/>
          </a:prstGeom>
        </p:spPr>
        <p:txBody>
          <a:bodyPr anchor="t" rtlCol="false" tIns="0" lIns="0" bIns="0" rIns="0">
            <a:spAutoFit/>
          </a:bodyPr>
          <a:lstStyle/>
          <a:p>
            <a:pPr algn="ctr">
              <a:lnSpc>
                <a:spcPts val="7424"/>
              </a:lnSpc>
            </a:pPr>
            <a:r>
              <a:rPr lang="en-US" sz="5303">
                <a:solidFill>
                  <a:srgbClr val="303642"/>
                </a:solidFill>
                <a:latin typeface="Lato Bold"/>
              </a:rPr>
              <a:t> MAS291</a:t>
            </a:r>
          </a:p>
        </p:txBody>
      </p:sp>
      <p:sp>
        <p:nvSpPr>
          <p:cNvPr name="TextBox 8" id="8"/>
          <p:cNvSpPr txBox="true"/>
          <p:nvPr/>
        </p:nvSpPr>
        <p:spPr>
          <a:xfrm rot="0">
            <a:off x="4880587" y="5048250"/>
            <a:ext cx="8526827" cy="551948"/>
          </a:xfrm>
          <a:prstGeom prst="rect">
            <a:avLst/>
          </a:prstGeom>
        </p:spPr>
        <p:txBody>
          <a:bodyPr anchor="t" rtlCol="false" tIns="0" lIns="0" bIns="0" rIns="0">
            <a:spAutoFit/>
          </a:bodyPr>
          <a:lstStyle/>
          <a:p>
            <a:pPr algn="ctr">
              <a:lnSpc>
                <a:spcPts val="4227"/>
              </a:lnSpc>
              <a:spcBef>
                <a:spcPct val="0"/>
              </a:spcBef>
            </a:pPr>
            <a:r>
              <a:rPr lang="en-US" sz="3019">
                <a:solidFill>
                  <a:srgbClr val="303642"/>
                </a:solidFill>
                <a:latin typeface="Poppins Bold"/>
              </a:rPr>
              <a:t>Group 04</a:t>
            </a:r>
          </a:p>
        </p:txBody>
      </p:sp>
      <p:grpSp>
        <p:nvGrpSpPr>
          <p:cNvPr name="Group 9" id="9"/>
          <p:cNvGrpSpPr/>
          <p:nvPr/>
        </p:nvGrpSpPr>
        <p:grpSpPr>
          <a:xfrm rot="0">
            <a:off x="16467343" y="4057750"/>
            <a:ext cx="3086100" cy="2171499"/>
            <a:chOff x="0" y="0"/>
            <a:chExt cx="812800" cy="571917"/>
          </a:xfrm>
        </p:grpSpPr>
        <p:sp>
          <p:nvSpPr>
            <p:cNvPr name="Freeform 10" id="10"/>
            <p:cNvSpPr/>
            <p:nvPr/>
          </p:nvSpPr>
          <p:spPr>
            <a:xfrm flipH="false" flipV="false" rot="0">
              <a:off x="0" y="0"/>
              <a:ext cx="812800" cy="571917"/>
            </a:xfrm>
            <a:custGeom>
              <a:avLst/>
              <a:gdLst/>
              <a:ahLst/>
              <a:cxnLst/>
              <a:rect r="r" b="b" t="t" l="l"/>
              <a:pathLst>
                <a:path h="571917" w="812800">
                  <a:moveTo>
                    <a:pt x="609600" y="0"/>
                  </a:moveTo>
                  <a:cubicBezTo>
                    <a:pt x="721824" y="0"/>
                    <a:pt x="812800" y="128028"/>
                    <a:pt x="812800" y="285959"/>
                  </a:cubicBezTo>
                  <a:cubicBezTo>
                    <a:pt x="812800" y="443889"/>
                    <a:pt x="721824" y="571917"/>
                    <a:pt x="609600" y="571917"/>
                  </a:cubicBezTo>
                  <a:lnTo>
                    <a:pt x="203200" y="571917"/>
                  </a:lnTo>
                  <a:cubicBezTo>
                    <a:pt x="90976" y="571917"/>
                    <a:pt x="0" y="443889"/>
                    <a:pt x="0" y="285959"/>
                  </a:cubicBezTo>
                  <a:cubicBezTo>
                    <a:pt x="0" y="128028"/>
                    <a:pt x="90976" y="0"/>
                    <a:pt x="203200" y="0"/>
                  </a:cubicBezTo>
                  <a:close/>
                </a:path>
              </a:pathLst>
            </a:custGeom>
            <a:solidFill>
              <a:srgbClr val="004AAD"/>
            </a:solidFill>
          </p:spPr>
        </p:sp>
        <p:sp>
          <p:nvSpPr>
            <p:cNvPr name="TextBox 11" id="11"/>
            <p:cNvSpPr txBox="true"/>
            <p:nvPr/>
          </p:nvSpPr>
          <p:spPr>
            <a:xfrm>
              <a:off x="0" y="-47625"/>
              <a:ext cx="812800" cy="619542"/>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4880587" y="5961525"/>
            <a:ext cx="8526827" cy="2743968"/>
          </a:xfrm>
          <a:prstGeom prst="rect">
            <a:avLst/>
          </a:prstGeom>
        </p:spPr>
        <p:txBody>
          <a:bodyPr anchor="t" rtlCol="false" tIns="0" lIns="0" bIns="0" rIns="0">
            <a:spAutoFit/>
          </a:bodyPr>
          <a:lstStyle/>
          <a:p>
            <a:pPr algn="ctr">
              <a:lnSpc>
                <a:spcPts val="3107"/>
              </a:lnSpc>
            </a:pPr>
            <a:r>
              <a:rPr lang="en-US" sz="2219">
                <a:solidFill>
                  <a:srgbClr val="303642"/>
                </a:solidFill>
                <a:latin typeface="Poppins Bold"/>
              </a:rPr>
              <a:t>Nguyen Thuong Phong</a:t>
            </a:r>
          </a:p>
          <a:p>
            <a:pPr algn="ctr">
              <a:lnSpc>
                <a:spcPts val="3107"/>
              </a:lnSpc>
            </a:pPr>
            <a:r>
              <a:rPr lang="en-US" sz="2219">
                <a:solidFill>
                  <a:srgbClr val="303642"/>
                </a:solidFill>
                <a:latin typeface="Poppins Bold"/>
              </a:rPr>
              <a:t>Nguyen The Hien</a:t>
            </a:r>
          </a:p>
          <a:p>
            <a:pPr algn="ctr">
              <a:lnSpc>
                <a:spcPts val="3107"/>
              </a:lnSpc>
            </a:pPr>
            <a:r>
              <a:rPr lang="en-US" sz="2219">
                <a:solidFill>
                  <a:srgbClr val="303642"/>
                </a:solidFill>
                <a:latin typeface="Poppins Bold"/>
              </a:rPr>
              <a:t>Nguyen Thi Ngoc Han </a:t>
            </a:r>
          </a:p>
          <a:p>
            <a:pPr algn="ctr">
              <a:lnSpc>
                <a:spcPts val="3107"/>
              </a:lnSpc>
            </a:pPr>
            <a:r>
              <a:rPr lang="en-US" sz="2219">
                <a:solidFill>
                  <a:srgbClr val="303642"/>
                </a:solidFill>
                <a:latin typeface="Poppins Bold"/>
              </a:rPr>
              <a:t>Nguyen Hoang Dat</a:t>
            </a:r>
          </a:p>
          <a:p>
            <a:pPr algn="ctr">
              <a:lnSpc>
                <a:spcPts val="3107"/>
              </a:lnSpc>
            </a:pPr>
            <a:r>
              <a:rPr lang="en-US" sz="2219">
                <a:solidFill>
                  <a:srgbClr val="303642"/>
                </a:solidFill>
                <a:latin typeface="Poppins Bold"/>
              </a:rPr>
              <a:t>Nguyen Hai Dang</a:t>
            </a:r>
          </a:p>
          <a:p>
            <a:pPr algn="ctr">
              <a:lnSpc>
                <a:spcPts val="3107"/>
              </a:lnSpc>
            </a:pPr>
            <a:r>
              <a:rPr lang="en-US" sz="2219">
                <a:solidFill>
                  <a:srgbClr val="303642"/>
                </a:solidFill>
                <a:latin typeface="Poppins Bold"/>
              </a:rPr>
              <a:t>Tran Dai Viet</a:t>
            </a:r>
          </a:p>
          <a:p>
            <a:pPr algn="ctr">
              <a:lnSpc>
                <a:spcPts val="3107"/>
              </a:lnSpc>
              <a:spcBef>
                <a:spcPct val="0"/>
              </a:spcBef>
            </a:pPr>
            <a:r>
              <a:rPr lang="en-US" sz="2219">
                <a:solidFill>
                  <a:srgbClr val="303642"/>
                </a:solidFill>
                <a:latin typeface="Poppins Bold"/>
              </a:rPr>
              <a:t>Hua Duc Binh</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8999"/>
            </a:blip>
            <a:stretch>
              <a:fillRect l="0" t="0" r="0" b="0"/>
            </a:stretch>
          </a:blipFill>
        </p:spPr>
      </p:sp>
      <p:grpSp>
        <p:nvGrpSpPr>
          <p:cNvPr name="Group 3" id="3"/>
          <p:cNvGrpSpPr/>
          <p:nvPr/>
        </p:nvGrpSpPr>
        <p:grpSpPr>
          <a:xfrm rot="0">
            <a:off x="-636565" y="-2213392"/>
            <a:ext cx="19028214" cy="4719749"/>
            <a:chOff x="0" y="0"/>
            <a:chExt cx="5011546" cy="1243061"/>
          </a:xfrm>
        </p:grpSpPr>
        <p:sp>
          <p:nvSpPr>
            <p:cNvPr name="Freeform 4" id="4"/>
            <p:cNvSpPr/>
            <p:nvPr/>
          </p:nvSpPr>
          <p:spPr>
            <a:xfrm flipH="false" flipV="false" rot="0">
              <a:off x="0" y="0"/>
              <a:ext cx="5011546" cy="1243061"/>
            </a:xfrm>
            <a:custGeom>
              <a:avLst/>
              <a:gdLst/>
              <a:ahLst/>
              <a:cxnLst/>
              <a:rect r="r" b="b" t="t" l="l"/>
              <a:pathLst>
                <a:path h="1243061" w="5011546">
                  <a:moveTo>
                    <a:pt x="0" y="0"/>
                  </a:moveTo>
                  <a:lnTo>
                    <a:pt x="5011546" y="0"/>
                  </a:lnTo>
                  <a:lnTo>
                    <a:pt x="5011546" y="1243061"/>
                  </a:lnTo>
                  <a:lnTo>
                    <a:pt x="0" y="1243061"/>
                  </a:lnTo>
                  <a:close/>
                </a:path>
              </a:pathLst>
            </a:custGeom>
            <a:solidFill>
              <a:srgbClr val="004AAD"/>
            </a:solidFill>
          </p:spPr>
        </p:sp>
        <p:sp>
          <p:nvSpPr>
            <p:cNvPr name="TextBox 5" id="5"/>
            <p:cNvSpPr txBox="true"/>
            <p:nvPr/>
          </p:nvSpPr>
          <p:spPr>
            <a:xfrm>
              <a:off x="0" y="-47625"/>
              <a:ext cx="5011546" cy="1290686"/>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673431" y="3009006"/>
            <a:ext cx="16408221" cy="4041116"/>
          </a:xfrm>
          <a:prstGeom prst="rect">
            <a:avLst/>
          </a:prstGeom>
        </p:spPr>
        <p:txBody>
          <a:bodyPr anchor="t" rtlCol="false" tIns="0" lIns="0" bIns="0" rIns="0">
            <a:spAutoFit/>
          </a:bodyPr>
          <a:lstStyle/>
          <a:p>
            <a:pPr>
              <a:lnSpc>
                <a:spcPts val="3536"/>
              </a:lnSpc>
            </a:pPr>
            <a:r>
              <a:rPr lang="en-US" sz="2525">
                <a:solidFill>
                  <a:srgbClr val="000000"/>
                </a:solidFill>
                <a:latin typeface="Poppins Bold"/>
              </a:rPr>
              <a:t>Determine the incomes less than 30,000 USD of population in Japan. Data were collected from a random sample of 100 populations . The results showed that 56 populations had income less than 30.000 USD. At the 0.05 level of significance, is there any evidence that difference of 40% of population have income less 30,000 USD?</a:t>
            </a:r>
          </a:p>
          <a:p>
            <a:pPr>
              <a:lnSpc>
                <a:spcPts val="3536"/>
              </a:lnSpc>
            </a:pPr>
          </a:p>
          <a:p>
            <a:pPr>
              <a:lnSpc>
                <a:spcPts val="3536"/>
              </a:lnSpc>
            </a:pPr>
            <a:r>
              <a:rPr lang="en-US" sz="2525">
                <a:solidFill>
                  <a:srgbClr val="000000"/>
                </a:solidFill>
                <a:latin typeface="Poppins Bold"/>
              </a:rPr>
              <a:t>             = 100*0.4=40</a:t>
            </a:r>
          </a:p>
          <a:p>
            <a:pPr>
              <a:lnSpc>
                <a:spcPts val="3536"/>
              </a:lnSpc>
            </a:pPr>
            <a:r>
              <a:rPr lang="en-US" sz="2525">
                <a:solidFill>
                  <a:srgbClr val="000000"/>
                </a:solidFill>
                <a:latin typeface="Poppins Bold"/>
              </a:rPr>
              <a:t>                            = 60</a:t>
            </a:r>
          </a:p>
          <a:p>
            <a:pPr>
              <a:lnSpc>
                <a:spcPts val="3536"/>
              </a:lnSpc>
            </a:pPr>
          </a:p>
          <a:p>
            <a:pPr>
              <a:lnSpc>
                <a:spcPts val="3536"/>
              </a:lnSpc>
              <a:spcBef>
                <a:spcPct val="0"/>
              </a:spcBef>
            </a:pPr>
          </a:p>
        </p:txBody>
      </p:sp>
      <p:sp>
        <p:nvSpPr>
          <p:cNvPr name="Freeform 7" id="7"/>
          <p:cNvSpPr/>
          <p:nvPr/>
        </p:nvSpPr>
        <p:spPr>
          <a:xfrm flipH="false" flipV="false" rot="0">
            <a:off x="691521" y="5293296"/>
            <a:ext cx="674359" cy="363118"/>
          </a:xfrm>
          <a:custGeom>
            <a:avLst/>
            <a:gdLst/>
            <a:ahLst/>
            <a:cxnLst/>
            <a:rect r="r" b="b" t="t" l="l"/>
            <a:pathLst>
              <a:path h="363118" w="674359">
                <a:moveTo>
                  <a:pt x="0" y="0"/>
                </a:moveTo>
                <a:lnTo>
                  <a:pt x="674358" y="0"/>
                </a:lnTo>
                <a:lnTo>
                  <a:pt x="674358" y="363119"/>
                </a:lnTo>
                <a:lnTo>
                  <a:pt x="0" y="363119"/>
                </a:lnTo>
                <a:lnTo>
                  <a:pt x="0" y="0"/>
                </a:lnTo>
                <a:close/>
              </a:path>
            </a:pathLst>
          </a:custGeom>
          <a:blipFill>
            <a:blip r:embed="rId3"/>
            <a:stretch>
              <a:fillRect l="-5786" t="-40681" r="-13639" b="-3070"/>
            </a:stretch>
          </a:blipFill>
        </p:spPr>
      </p:sp>
      <p:sp>
        <p:nvSpPr>
          <p:cNvPr name="Freeform 8" id="8"/>
          <p:cNvSpPr/>
          <p:nvPr/>
        </p:nvSpPr>
        <p:spPr>
          <a:xfrm flipH="false" flipV="false" rot="0">
            <a:off x="673431" y="5656415"/>
            <a:ext cx="1845038" cy="517905"/>
          </a:xfrm>
          <a:custGeom>
            <a:avLst/>
            <a:gdLst/>
            <a:ahLst/>
            <a:cxnLst/>
            <a:rect r="r" b="b" t="t" l="l"/>
            <a:pathLst>
              <a:path h="517905" w="1845038">
                <a:moveTo>
                  <a:pt x="0" y="0"/>
                </a:moveTo>
                <a:lnTo>
                  <a:pt x="1845038" y="0"/>
                </a:lnTo>
                <a:lnTo>
                  <a:pt x="1845038" y="517905"/>
                </a:lnTo>
                <a:lnTo>
                  <a:pt x="0" y="517905"/>
                </a:lnTo>
                <a:lnTo>
                  <a:pt x="0" y="0"/>
                </a:lnTo>
                <a:close/>
              </a:path>
            </a:pathLst>
          </a:custGeom>
          <a:blipFill>
            <a:blip r:embed="rId4"/>
            <a:stretch>
              <a:fillRect l="0" t="0" r="0" b="0"/>
            </a:stretch>
          </a:blipFill>
        </p:spPr>
      </p:sp>
      <p:sp>
        <p:nvSpPr>
          <p:cNvPr name="Freeform 9" id="9"/>
          <p:cNvSpPr/>
          <p:nvPr/>
        </p:nvSpPr>
        <p:spPr>
          <a:xfrm flipH="false" flipV="false" rot="0">
            <a:off x="5459594" y="5067663"/>
            <a:ext cx="10169574" cy="4190637"/>
          </a:xfrm>
          <a:custGeom>
            <a:avLst/>
            <a:gdLst/>
            <a:ahLst/>
            <a:cxnLst/>
            <a:rect r="r" b="b" t="t" l="l"/>
            <a:pathLst>
              <a:path h="4190637" w="10169574">
                <a:moveTo>
                  <a:pt x="0" y="0"/>
                </a:moveTo>
                <a:lnTo>
                  <a:pt x="10169574" y="0"/>
                </a:lnTo>
                <a:lnTo>
                  <a:pt x="10169574" y="4190637"/>
                </a:lnTo>
                <a:lnTo>
                  <a:pt x="0" y="4190637"/>
                </a:lnTo>
                <a:lnTo>
                  <a:pt x="0" y="0"/>
                </a:lnTo>
                <a:close/>
              </a:path>
            </a:pathLst>
          </a:custGeom>
          <a:blipFill>
            <a:blip r:embed="rId5"/>
            <a:stretch>
              <a:fillRect l="0" t="0" r="0" b="-19561"/>
            </a:stretch>
          </a:blipFill>
        </p:spPr>
      </p:sp>
      <p:sp>
        <p:nvSpPr>
          <p:cNvPr name="TextBox 10" id="10"/>
          <p:cNvSpPr txBox="true"/>
          <p:nvPr/>
        </p:nvSpPr>
        <p:spPr>
          <a:xfrm rot="0">
            <a:off x="1028700" y="380310"/>
            <a:ext cx="16230600" cy="1464945"/>
          </a:xfrm>
          <a:prstGeom prst="rect">
            <a:avLst/>
          </a:prstGeom>
        </p:spPr>
        <p:txBody>
          <a:bodyPr anchor="t" rtlCol="false" tIns="0" lIns="0" bIns="0" rIns="0">
            <a:spAutoFit/>
          </a:bodyPr>
          <a:lstStyle/>
          <a:p>
            <a:pPr>
              <a:lnSpc>
                <a:spcPts val="5880"/>
              </a:lnSpc>
            </a:pPr>
            <a:r>
              <a:rPr lang="en-US" sz="4200">
                <a:solidFill>
                  <a:srgbClr val="FFFFFF"/>
                </a:solidFill>
                <a:latin typeface="Lato Bold"/>
              </a:rPr>
              <a:t>Q4. TEST A HYPOTHESIS AND CONSTRUCT A CONFIDENCE INTERVAL FOR THE PROPORTION OF A POPULATION.</a:t>
            </a:r>
          </a:p>
        </p:txBody>
      </p:sp>
      <p:sp>
        <p:nvSpPr>
          <p:cNvPr name="TextBox 11" id="11"/>
          <p:cNvSpPr txBox="true"/>
          <p:nvPr/>
        </p:nvSpPr>
        <p:spPr>
          <a:xfrm rot="0">
            <a:off x="691521" y="6636266"/>
            <a:ext cx="4269346" cy="3070225"/>
          </a:xfrm>
          <a:prstGeom prst="rect">
            <a:avLst/>
          </a:prstGeom>
        </p:spPr>
        <p:txBody>
          <a:bodyPr anchor="t" rtlCol="false" tIns="0" lIns="0" bIns="0" rIns="0">
            <a:spAutoFit/>
          </a:bodyPr>
          <a:lstStyle/>
          <a:p>
            <a:pPr>
              <a:lnSpc>
                <a:spcPts val="3499"/>
              </a:lnSpc>
              <a:spcBef>
                <a:spcPct val="0"/>
              </a:spcBef>
            </a:pPr>
            <a:r>
              <a:rPr lang="en-US" sz="2499">
                <a:solidFill>
                  <a:srgbClr val="000000"/>
                </a:solidFill>
                <a:latin typeface="Poppins Bold"/>
              </a:rPr>
              <a:t>Conclusion: 1.96 &lt; test statistic = 3.265986. so you can reject H0. So there is evidence that difference of 40% of population have income less 30,000 USD</a:t>
            </a:r>
          </a:p>
        </p:txBody>
      </p:sp>
    </p:spTree>
  </p:cSld>
  <p:clrMapOvr>
    <a:masterClrMapping/>
  </p:clrMapOvr>
  <p:transition spd="slow">
    <p:push dir="u"/>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8999"/>
            </a:blip>
            <a:stretch>
              <a:fillRect l="0" t="0" r="0" b="0"/>
            </a:stretch>
          </a:blipFill>
        </p:spPr>
      </p:sp>
      <p:grpSp>
        <p:nvGrpSpPr>
          <p:cNvPr name="Group 3" id="3"/>
          <p:cNvGrpSpPr/>
          <p:nvPr/>
        </p:nvGrpSpPr>
        <p:grpSpPr>
          <a:xfrm rot="0">
            <a:off x="-636565" y="-2213392"/>
            <a:ext cx="19028214" cy="4719749"/>
            <a:chOff x="0" y="0"/>
            <a:chExt cx="5011546" cy="1243061"/>
          </a:xfrm>
        </p:grpSpPr>
        <p:sp>
          <p:nvSpPr>
            <p:cNvPr name="Freeform 4" id="4"/>
            <p:cNvSpPr/>
            <p:nvPr/>
          </p:nvSpPr>
          <p:spPr>
            <a:xfrm flipH="false" flipV="false" rot="0">
              <a:off x="0" y="0"/>
              <a:ext cx="5011546" cy="1243061"/>
            </a:xfrm>
            <a:custGeom>
              <a:avLst/>
              <a:gdLst/>
              <a:ahLst/>
              <a:cxnLst/>
              <a:rect r="r" b="b" t="t" l="l"/>
              <a:pathLst>
                <a:path h="1243061" w="5011546">
                  <a:moveTo>
                    <a:pt x="0" y="0"/>
                  </a:moveTo>
                  <a:lnTo>
                    <a:pt x="5011546" y="0"/>
                  </a:lnTo>
                  <a:lnTo>
                    <a:pt x="5011546" y="1243061"/>
                  </a:lnTo>
                  <a:lnTo>
                    <a:pt x="0" y="1243061"/>
                  </a:lnTo>
                  <a:close/>
                </a:path>
              </a:pathLst>
            </a:custGeom>
            <a:solidFill>
              <a:srgbClr val="004AAD"/>
            </a:solidFill>
          </p:spPr>
        </p:sp>
        <p:sp>
          <p:nvSpPr>
            <p:cNvPr name="TextBox 5" id="5"/>
            <p:cNvSpPr txBox="true"/>
            <p:nvPr/>
          </p:nvSpPr>
          <p:spPr>
            <a:xfrm>
              <a:off x="0" y="-47625"/>
              <a:ext cx="5011546" cy="1290686"/>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028700" y="5422655"/>
            <a:ext cx="3948877" cy="751492"/>
          </a:xfrm>
          <a:custGeom>
            <a:avLst/>
            <a:gdLst/>
            <a:ahLst/>
            <a:cxnLst/>
            <a:rect r="r" b="b" t="t" l="l"/>
            <a:pathLst>
              <a:path h="751492" w="3948877">
                <a:moveTo>
                  <a:pt x="0" y="0"/>
                </a:moveTo>
                <a:lnTo>
                  <a:pt x="3948877" y="0"/>
                </a:lnTo>
                <a:lnTo>
                  <a:pt x="3948877" y="751492"/>
                </a:lnTo>
                <a:lnTo>
                  <a:pt x="0" y="751492"/>
                </a:lnTo>
                <a:lnTo>
                  <a:pt x="0" y="0"/>
                </a:lnTo>
                <a:close/>
              </a:path>
            </a:pathLst>
          </a:custGeom>
          <a:blipFill>
            <a:blip r:embed="rId3"/>
            <a:stretch>
              <a:fillRect l="0" t="0" r="-202326" b="-8704"/>
            </a:stretch>
          </a:blipFill>
        </p:spPr>
      </p:sp>
      <p:sp>
        <p:nvSpPr>
          <p:cNvPr name="Freeform 7" id="7"/>
          <p:cNvSpPr/>
          <p:nvPr/>
        </p:nvSpPr>
        <p:spPr>
          <a:xfrm flipH="false" flipV="false" rot="0">
            <a:off x="4950101" y="5288387"/>
            <a:ext cx="11673513" cy="1425366"/>
          </a:xfrm>
          <a:custGeom>
            <a:avLst/>
            <a:gdLst/>
            <a:ahLst/>
            <a:cxnLst/>
            <a:rect r="r" b="b" t="t" l="l"/>
            <a:pathLst>
              <a:path h="1425366" w="11673513">
                <a:moveTo>
                  <a:pt x="0" y="0"/>
                </a:moveTo>
                <a:lnTo>
                  <a:pt x="11673513" y="0"/>
                </a:lnTo>
                <a:lnTo>
                  <a:pt x="11673513" y="1425366"/>
                </a:lnTo>
                <a:lnTo>
                  <a:pt x="0" y="1425366"/>
                </a:lnTo>
                <a:lnTo>
                  <a:pt x="0" y="0"/>
                </a:lnTo>
                <a:close/>
              </a:path>
            </a:pathLst>
          </a:custGeom>
          <a:blipFill>
            <a:blip r:embed="rId4"/>
            <a:stretch>
              <a:fillRect l="0" t="-12919" r="0" b="-12919"/>
            </a:stretch>
          </a:blipFill>
        </p:spPr>
      </p:sp>
      <p:sp>
        <p:nvSpPr>
          <p:cNvPr name="TextBox 8" id="8"/>
          <p:cNvSpPr txBox="true"/>
          <p:nvPr/>
        </p:nvSpPr>
        <p:spPr>
          <a:xfrm rot="0">
            <a:off x="1028700" y="380310"/>
            <a:ext cx="16230600" cy="1464945"/>
          </a:xfrm>
          <a:prstGeom prst="rect">
            <a:avLst/>
          </a:prstGeom>
        </p:spPr>
        <p:txBody>
          <a:bodyPr anchor="t" rtlCol="false" tIns="0" lIns="0" bIns="0" rIns="0">
            <a:spAutoFit/>
          </a:bodyPr>
          <a:lstStyle/>
          <a:p>
            <a:pPr>
              <a:lnSpc>
                <a:spcPts val="5880"/>
              </a:lnSpc>
            </a:pPr>
            <a:r>
              <a:rPr lang="en-US" sz="4200">
                <a:solidFill>
                  <a:srgbClr val="FFFFFF"/>
                </a:solidFill>
                <a:latin typeface="Lato Bold"/>
              </a:rPr>
              <a:t>Q4. TEST A HYPOTHESIS AND CONSTRUCT A CONFIDENCE INTERVAL FOR THE PROPORTION OF A POPULATION.</a:t>
            </a:r>
          </a:p>
        </p:txBody>
      </p:sp>
      <p:sp>
        <p:nvSpPr>
          <p:cNvPr name="TextBox 9" id="9"/>
          <p:cNvSpPr txBox="true"/>
          <p:nvPr/>
        </p:nvSpPr>
        <p:spPr>
          <a:xfrm rot="0">
            <a:off x="1028700" y="3404410"/>
            <a:ext cx="16230600" cy="1317625"/>
          </a:xfrm>
          <a:prstGeom prst="rect">
            <a:avLst/>
          </a:prstGeom>
        </p:spPr>
        <p:txBody>
          <a:bodyPr anchor="t" rtlCol="false" tIns="0" lIns="0" bIns="0" rIns="0">
            <a:spAutoFit/>
          </a:bodyPr>
          <a:lstStyle/>
          <a:p>
            <a:pPr>
              <a:lnSpc>
                <a:spcPts val="3499"/>
              </a:lnSpc>
              <a:spcBef>
                <a:spcPct val="0"/>
              </a:spcBef>
            </a:pPr>
            <a:r>
              <a:rPr lang="en-US" sz="2499">
                <a:solidFill>
                  <a:srgbClr val="000000"/>
                </a:solidFill>
                <a:latin typeface="Poppins Bold"/>
              </a:rPr>
              <a:t>A random sample of 100 income from population in Japan shows that 56 populations have incomes less than or equal 30.000. Construct a 95% confidence interval for the true proportion of incomes less than 30,000 USD.</a:t>
            </a:r>
          </a:p>
        </p:txBody>
      </p:sp>
      <p:sp>
        <p:nvSpPr>
          <p:cNvPr name="TextBox 10" id="10"/>
          <p:cNvSpPr txBox="true"/>
          <p:nvPr/>
        </p:nvSpPr>
        <p:spPr>
          <a:xfrm rot="0">
            <a:off x="8877542" y="6886220"/>
            <a:ext cx="3400023" cy="441325"/>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Poppins"/>
              </a:rPr>
              <a:t>0.46&lt;=p&lt;=0.66</a:t>
            </a:r>
          </a:p>
        </p:txBody>
      </p:sp>
    </p:spTree>
  </p:cSld>
  <p:clrMapOvr>
    <a:masterClrMapping/>
  </p:clrMapOvr>
  <p:transition spd="slow">
    <p:push dir="u"/>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8999"/>
            </a:blip>
            <a:stretch>
              <a:fillRect l="0" t="0" r="0" b="0"/>
            </a:stretch>
          </a:blipFill>
        </p:spPr>
      </p:sp>
      <p:grpSp>
        <p:nvGrpSpPr>
          <p:cNvPr name="Group 3" id="3"/>
          <p:cNvGrpSpPr/>
          <p:nvPr/>
        </p:nvGrpSpPr>
        <p:grpSpPr>
          <a:xfrm rot="0">
            <a:off x="-636565" y="-2213392"/>
            <a:ext cx="19028214" cy="4719749"/>
            <a:chOff x="0" y="0"/>
            <a:chExt cx="5011546" cy="1243061"/>
          </a:xfrm>
        </p:grpSpPr>
        <p:sp>
          <p:nvSpPr>
            <p:cNvPr name="Freeform 4" id="4"/>
            <p:cNvSpPr/>
            <p:nvPr/>
          </p:nvSpPr>
          <p:spPr>
            <a:xfrm flipH="false" flipV="false" rot="0">
              <a:off x="0" y="0"/>
              <a:ext cx="5011546" cy="1243061"/>
            </a:xfrm>
            <a:custGeom>
              <a:avLst/>
              <a:gdLst/>
              <a:ahLst/>
              <a:cxnLst/>
              <a:rect r="r" b="b" t="t" l="l"/>
              <a:pathLst>
                <a:path h="1243061" w="5011546">
                  <a:moveTo>
                    <a:pt x="0" y="0"/>
                  </a:moveTo>
                  <a:lnTo>
                    <a:pt x="5011546" y="0"/>
                  </a:lnTo>
                  <a:lnTo>
                    <a:pt x="5011546" y="1243061"/>
                  </a:lnTo>
                  <a:lnTo>
                    <a:pt x="0" y="1243061"/>
                  </a:lnTo>
                  <a:close/>
                </a:path>
              </a:pathLst>
            </a:custGeom>
            <a:solidFill>
              <a:srgbClr val="004AAD"/>
            </a:solidFill>
          </p:spPr>
        </p:sp>
        <p:sp>
          <p:nvSpPr>
            <p:cNvPr name="TextBox 5" id="5"/>
            <p:cNvSpPr txBox="true"/>
            <p:nvPr/>
          </p:nvSpPr>
          <p:spPr>
            <a:xfrm>
              <a:off x="0" y="-47625"/>
              <a:ext cx="5011546" cy="1290686"/>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8849062" y="5255260"/>
            <a:ext cx="5914032" cy="1428219"/>
          </a:xfrm>
          <a:custGeom>
            <a:avLst/>
            <a:gdLst/>
            <a:ahLst/>
            <a:cxnLst/>
            <a:rect r="r" b="b" t="t" l="l"/>
            <a:pathLst>
              <a:path h="1428219" w="5914032">
                <a:moveTo>
                  <a:pt x="0" y="0"/>
                </a:moveTo>
                <a:lnTo>
                  <a:pt x="5914033" y="0"/>
                </a:lnTo>
                <a:lnTo>
                  <a:pt x="5914033" y="1428219"/>
                </a:lnTo>
                <a:lnTo>
                  <a:pt x="0" y="1428219"/>
                </a:lnTo>
                <a:lnTo>
                  <a:pt x="0" y="0"/>
                </a:lnTo>
                <a:close/>
              </a:path>
            </a:pathLst>
          </a:custGeom>
          <a:blipFill>
            <a:blip r:embed="rId3"/>
            <a:stretch>
              <a:fillRect l="0" t="0" r="0" b="0"/>
            </a:stretch>
          </a:blipFill>
        </p:spPr>
      </p:sp>
      <p:sp>
        <p:nvSpPr>
          <p:cNvPr name="Freeform 7" id="7"/>
          <p:cNvSpPr/>
          <p:nvPr/>
        </p:nvSpPr>
        <p:spPr>
          <a:xfrm flipH="false" flipV="false" rot="0">
            <a:off x="8877542" y="7435971"/>
            <a:ext cx="5885553" cy="1529317"/>
          </a:xfrm>
          <a:custGeom>
            <a:avLst/>
            <a:gdLst/>
            <a:ahLst/>
            <a:cxnLst/>
            <a:rect r="r" b="b" t="t" l="l"/>
            <a:pathLst>
              <a:path h="1529317" w="5885553">
                <a:moveTo>
                  <a:pt x="0" y="0"/>
                </a:moveTo>
                <a:lnTo>
                  <a:pt x="5885553" y="0"/>
                </a:lnTo>
                <a:lnTo>
                  <a:pt x="5885553" y="1529317"/>
                </a:lnTo>
                <a:lnTo>
                  <a:pt x="0" y="1529317"/>
                </a:lnTo>
                <a:lnTo>
                  <a:pt x="0" y="0"/>
                </a:lnTo>
                <a:close/>
              </a:path>
            </a:pathLst>
          </a:custGeom>
          <a:blipFill>
            <a:blip r:embed="rId4"/>
            <a:stretch>
              <a:fillRect l="0" t="0" r="0" b="0"/>
            </a:stretch>
          </a:blipFill>
        </p:spPr>
      </p:sp>
      <p:sp>
        <p:nvSpPr>
          <p:cNvPr name="Freeform 8" id="8"/>
          <p:cNvSpPr/>
          <p:nvPr/>
        </p:nvSpPr>
        <p:spPr>
          <a:xfrm flipH="false" flipV="false" rot="0">
            <a:off x="1339792" y="5143500"/>
            <a:ext cx="6571199" cy="4298022"/>
          </a:xfrm>
          <a:custGeom>
            <a:avLst/>
            <a:gdLst/>
            <a:ahLst/>
            <a:cxnLst/>
            <a:rect r="r" b="b" t="t" l="l"/>
            <a:pathLst>
              <a:path h="4298022" w="6571199">
                <a:moveTo>
                  <a:pt x="0" y="0"/>
                </a:moveTo>
                <a:lnTo>
                  <a:pt x="6571199" y="0"/>
                </a:lnTo>
                <a:lnTo>
                  <a:pt x="6571199" y="4298022"/>
                </a:lnTo>
                <a:lnTo>
                  <a:pt x="0" y="4298022"/>
                </a:lnTo>
                <a:lnTo>
                  <a:pt x="0" y="0"/>
                </a:lnTo>
                <a:close/>
              </a:path>
            </a:pathLst>
          </a:custGeom>
          <a:blipFill>
            <a:blip r:embed="rId5"/>
            <a:stretch>
              <a:fillRect l="0" t="0" r="0" b="0"/>
            </a:stretch>
          </a:blipFill>
        </p:spPr>
      </p:sp>
      <p:sp>
        <p:nvSpPr>
          <p:cNvPr name="TextBox 9" id="9"/>
          <p:cNvSpPr txBox="true"/>
          <p:nvPr/>
        </p:nvSpPr>
        <p:spPr>
          <a:xfrm rot="0">
            <a:off x="1028700" y="60758"/>
            <a:ext cx="16230600" cy="2207895"/>
          </a:xfrm>
          <a:prstGeom prst="rect">
            <a:avLst/>
          </a:prstGeom>
        </p:spPr>
        <p:txBody>
          <a:bodyPr anchor="t" rtlCol="false" tIns="0" lIns="0" bIns="0" rIns="0">
            <a:spAutoFit/>
          </a:bodyPr>
          <a:lstStyle/>
          <a:p>
            <a:pPr>
              <a:lnSpc>
                <a:spcPts val="5880"/>
              </a:lnSpc>
            </a:pPr>
            <a:r>
              <a:rPr lang="en-US" sz="4200">
                <a:solidFill>
                  <a:srgbClr val="FFFFFF"/>
                </a:solidFill>
                <a:latin typeface="Lato Bold"/>
              </a:rPr>
              <a:t>Q5. TEST A HYPOTHESIS AND CONSTRUCT A CONFIDENCE INTERVAL FOR THE DIFFERENCE IN MEANS OF TWO POPULATIONS.</a:t>
            </a:r>
          </a:p>
        </p:txBody>
      </p:sp>
      <p:sp>
        <p:nvSpPr>
          <p:cNvPr name="TextBox 10" id="10"/>
          <p:cNvSpPr txBox="true"/>
          <p:nvPr/>
        </p:nvSpPr>
        <p:spPr>
          <a:xfrm rot="0">
            <a:off x="1072249" y="2661621"/>
            <a:ext cx="16143502" cy="2250416"/>
          </a:xfrm>
          <a:prstGeom prst="rect">
            <a:avLst/>
          </a:prstGeom>
        </p:spPr>
        <p:txBody>
          <a:bodyPr anchor="t" rtlCol="false" tIns="0" lIns="0" bIns="0" rIns="0">
            <a:spAutoFit/>
          </a:bodyPr>
          <a:lstStyle/>
          <a:p>
            <a:pPr>
              <a:lnSpc>
                <a:spcPts val="3536"/>
              </a:lnSpc>
              <a:spcBef>
                <a:spcPct val="0"/>
              </a:spcBef>
            </a:pPr>
            <a:r>
              <a:rPr lang="en-US" sz="2525">
                <a:solidFill>
                  <a:srgbClr val="000000"/>
                </a:solidFill>
                <a:latin typeface="Poppins Bold"/>
              </a:rPr>
              <a:t>We have two random data samples on income in Vietnam and Japan from 1800 to 2100. Each sample has 100 observations. Determine whether there is a difference between the means</a:t>
            </a:r>
            <a:r>
              <a:rPr lang="en-US" sz="2525">
                <a:solidFill>
                  <a:srgbClr val="000000"/>
                </a:solidFill>
                <a:latin typeface="Poppins Bold"/>
              </a:rPr>
              <a:t> income of Vietnam and Japan in this period at a 0,05 significance level and assume unequal variances. And construct a 95% confidence interval for the difference in mean income between the two countries.</a:t>
            </a:r>
          </a:p>
        </p:txBody>
      </p:sp>
    </p:spTree>
  </p:cSld>
  <p:clrMapOvr>
    <a:masterClrMapping/>
  </p:clrMapOvr>
  <p:transition spd="slow">
    <p:push dir="u"/>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8999"/>
            </a:blip>
            <a:stretch>
              <a:fillRect l="0" t="0" r="0" b="0"/>
            </a:stretch>
          </a:blipFill>
        </p:spPr>
      </p:sp>
      <p:grpSp>
        <p:nvGrpSpPr>
          <p:cNvPr name="Group 3" id="3"/>
          <p:cNvGrpSpPr/>
          <p:nvPr/>
        </p:nvGrpSpPr>
        <p:grpSpPr>
          <a:xfrm rot="0">
            <a:off x="-636565" y="-2213392"/>
            <a:ext cx="19028214" cy="4719749"/>
            <a:chOff x="0" y="0"/>
            <a:chExt cx="5011546" cy="1243061"/>
          </a:xfrm>
        </p:grpSpPr>
        <p:sp>
          <p:nvSpPr>
            <p:cNvPr name="Freeform 4" id="4"/>
            <p:cNvSpPr/>
            <p:nvPr/>
          </p:nvSpPr>
          <p:spPr>
            <a:xfrm flipH="false" flipV="false" rot="0">
              <a:off x="0" y="0"/>
              <a:ext cx="5011546" cy="1243061"/>
            </a:xfrm>
            <a:custGeom>
              <a:avLst/>
              <a:gdLst/>
              <a:ahLst/>
              <a:cxnLst/>
              <a:rect r="r" b="b" t="t" l="l"/>
              <a:pathLst>
                <a:path h="1243061" w="5011546">
                  <a:moveTo>
                    <a:pt x="0" y="0"/>
                  </a:moveTo>
                  <a:lnTo>
                    <a:pt x="5011546" y="0"/>
                  </a:lnTo>
                  <a:lnTo>
                    <a:pt x="5011546" y="1243061"/>
                  </a:lnTo>
                  <a:lnTo>
                    <a:pt x="0" y="1243061"/>
                  </a:lnTo>
                  <a:close/>
                </a:path>
              </a:pathLst>
            </a:custGeom>
            <a:solidFill>
              <a:srgbClr val="004AAD"/>
            </a:solidFill>
          </p:spPr>
        </p:sp>
        <p:sp>
          <p:nvSpPr>
            <p:cNvPr name="TextBox 5" id="5"/>
            <p:cNvSpPr txBox="true"/>
            <p:nvPr/>
          </p:nvSpPr>
          <p:spPr>
            <a:xfrm>
              <a:off x="0" y="-47625"/>
              <a:ext cx="5011546" cy="1290686"/>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6878276" y="3569057"/>
            <a:ext cx="3621483" cy="1618295"/>
          </a:xfrm>
          <a:custGeom>
            <a:avLst/>
            <a:gdLst/>
            <a:ahLst/>
            <a:cxnLst/>
            <a:rect r="r" b="b" t="t" l="l"/>
            <a:pathLst>
              <a:path h="1618295" w="3621483">
                <a:moveTo>
                  <a:pt x="0" y="0"/>
                </a:moveTo>
                <a:lnTo>
                  <a:pt x="3621483" y="0"/>
                </a:lnTo>
                <a:lnTo>
                  <a:pt x="3621483" y="1618295"/>
                </a:lnTo>
                <a:lnTo>
                  <a:pt x="0" y="1618295"/>
                </a:lnTo>
                <a:lnTo>
                  <a:pt x="0" y="0"/>
                </a:lnTo>
                <a:close/>
              </a:path>
            </a:pathLst>
          </a:custGeom>
          <a:blipFill>
            <a:blip r:embed="rId3"/>
            <a:stretch>
              <a:fillRect l="0" t="0" r="0" b="0"/>
            </a:stretch>
          </a:blipFill>
        </p:spPr>
      </p:sp>
      <p:sp>
        <p:nvSpPr>
          <p:cNvPr name="Freeform 7" id="7"/>
          <p:cNvSpPr/>
          <p:nvPr/>
        </p:nvSpPr>
        <p:spPr>
          <a:xfrm flipH="false" flipV="false" rot="0">
            <a:off x="6735709" y="6535591"/>
            <a:ext cx="3533891" cy="1513074"/>
          </a:xfrm>
          <a:custGeom>
            <a:avLst/>
            <a:gdLst/>
            <a:ahLst/>
            <a:cxnLst/>
            <a:rect r="r" b="b" t="t" l="l"/>
            <a:pathLst>
              <a:path h="1513074" w="3533891">
                <a:moveTo>
                  <a:pt x="0" y="0"/>
                </a:moveTo>
                <a:lnTo>
                  <a:pt x="3533891" y="0"/>
                </a:lnTo>
                <a:lnTo>
                  <a:pt x="3533891" y="1513074"/>
                </a:lnTo>
                <a:lnTo>
                  <a:pt x="0" y="1513074"/>
                </a:lnTo>
                <a:lnTo>
                  <a:pt x="0" y="0"/>
                </a:lnTo>
                <a:close/>
              </a:path>
            </a:pathLst>
          </a:custGeom>
          <a:blipFill>
            <a:blip r:embed="rId4"/>
            <a:stretch>
              <a:fillRect l="0" t="0" r="0" b="0"/>
            </a:stretch>
          </a:blipFill>
        </p:spPr>
      </p:sp>
      <p:sp>
        <p:nvSpPr>
          <p:cNvPr name="Freeform 8" id="8"/>
          <p:cNvSpPr/>
          <p:nvPr/>
        </p:nvSpPr>
        <p:spPr>
          <a:xfrm flipH="false" flipV="false" rot="0">
            <a:off x="384520" y="5489680"/>
            <a:ext cx="5490317" cy="3591050"/>
          </a:xfrm>
          <a:custGeom>
            <a:avLst/>
            <a:gdLst/>
            <a:ahLst/>
            <a:cxnLst/>
            <a:rect r="r" b="b" t="t" l="l"/>
            <a:pathLst>
              <a:path h="3591050" w="5490317">
                <a:moveTo>
                  <a:pt x="0" y="0"/>
                </a:moveTo>
                <a:lnTo>
                  <a:pt x="5490317" y="0"/>
                </a:lnTo>
                <a:lnTo>
                  <a:pt x="5490317" y="3591050"/>
                </a:lnTo>
                <a:lnTo>
                  <a:pt x="0" y="3591050"/>
                </a:lnTo>
                <a:lnTo>
                  <a:pt x="0" y="0"/>
                </a:lnTo>
                <a:close/>
              </a:path>
            </a:pathLst>
          </a:custGeom>
          <a:blipFill>
            <a:blip r:embed="rId5"/>
            <a:stretch>
              <a:fillRect l="0" t="0" r="0" b="0"/>
            </a:stretch>
          </a:blipFill>
        </p:spPr>
      </p:sp>
      <p:sp>
        <p:nvSpPr>
          <p:cNvPr name="Freeform 9" id="9"/>
          <p:cNvSpPr/>
          <p:nvPr/>
        </p:nvSpPr>
        <p:spPr>
          <a:xfrm flipH="false" flipV="false" rot="0">
            <a:off x="6924605" y="5918543"/>
            <a:ext cx="7988271" cy="617048"/>
          </a:xfrm>
          <a:custGeom>
            <a:avLst/>
            <a:gdLst/>
            <a:ahLst/>
            <a:cxnLst/>
            <a:rect r="r" b="b" t="t" l="l"/>
            <a:pathLst>
              <a:path h="617048" w="7988271">
                <a:moveTo>
                  <a:pt x="0" y="0"/>
                </a:moveTo>
                <a:lnTo>
                  <a:pt x="7988271" y="0"/>
                </a:lnTo>
                <a:lnTo>
                  <a:pt x="7988271" y="617048"/>
                </a:lnTo>
                <a:lnTo>
                  <a:pt x="0" y="617048"/>
                </a:lnTo>
                <a:lnTo>
                  <a:pt x="0" y="0"/>
                </a:lnTo>
                <a:close/>
              </a:path>
            </a:pathLst>
          </a:custGeom>
          <a:blipFill>
            <a:blip r:embed="rId6"/>
            <a:stretch>
              <a:fillRect l="0" t="0" r="0" b="0"/>
            </a:stretch>
          </a:blipFill>
        </p:spPr>
      </p:sp>
      <p:sp>
        <p:nvSpPr>
          <p:cNvPr name="Freeform 10" id="10"/>
          <p:cNvSpPr/>
          <p:nvPr/>
        </p:nvSpPr>
        <p:spPr>
          <a:xfrm flipH="false" flipV="false" rot="0">
            <a:off x="10708736" y="7456648"/>
            <a:ext cx="1676523" cy="483322"/>
          </a:xfrm>
          <a:custGeom>
            <a:avLst/>
            <a:gdLst/>
            <a:ahLst/>
            <a:cxnLst/>
            <a:rect r="r" b="b" t="t" l="l"/>
            <a:pathLst>
              <a:path h="483322" w="1676523">
                <a:moveTo>
                  <a:pt x="0" y="0"/>
                </a:moveTo>
                <a:lnTo>
                  <a:pt x="1676523" y="0"/>
                </a:lnTo>
                <a:lnTo>
                  <a:pt x="1676523" y="483322"/>
                </a:lnTo>
                <a:lnTo>
                  <a:pt x="0" y="483322"/>
                </a:lnTo>
                <a:lnTo>
                  <a:pt x="0" y="0"/>
                </a:lnTo>
                <a:close/>
              </a:path>
            </a:pathLst>
          </a:custGeom>
          <a:blipFill>
            <a:blip r:embed="rId7"/>
            <a:stretch>
              <a:fillRect l="0" t="0" r="0" b="0"/>
            </a:stretch>
          </a:blipFill>
        </p:spPr>
      </p:sp>
      <p:sp>
        <p:nvSpPr>
          <p:cNvPr name="Freeform 11" id="11"/>
          <p:cNvSpPr/>
          <p:nvPr/>
        </p:nvSpPr>
        <p:spPr>
          <a:xfrm flipH="false" flipV="false" rot="0">
            <a:off x="7127996" y="8079792"/>
            <a:ext cx="6283207" cy="732189"/>
          </a:xfrm>
          <a:custGeom>
            <a:avLst/>
            <a:gdLst/>
            <a:ahLst/>
            <a:cxnLst/>
            <a:rect r="r" b="b" t="t" l="l"/>
            <a:pathLst>
              <a:path h="732189" w="6283207">
                <a:moveTo>
                  <a:pt x="0" y="0"/>
                </a:moveTo>
                <a:lnTo>
                  <a:pt x="6283207" y="0"/>
                </a:lnTo>
                <a:lnTo>
                  <a:pt x="6283207" y="732189"/>
                </a:lnTo>
                <a:lnTo>
                  <a:pt x="0" y="732189"/>
                </a:lnTo>
                <a:lnTo>
                  <a:pt x="0" y="0"/>
                </a:lnTo>
                <a:close/>
              </a:path>
            </a:pathLst>
          </a:custGeom>
          <a:blipFill>
            <a:blip r:embed="rId8"/>
            <a:stretch>
              <a:fillRect l="0" t="0" r="0" b="0"/>
            </a:stretch>
          </a:blipFill>
        </p:spPr>
      </p:sp>
      <p:sp>
        <p:nvSpPr>
          <p:cNvPr name="TextBox 12" id="12"/>
          <p:cNvSpPr txBox="true"/>
          <p:nvPr/>
        </p:nvSpPr>
        <p:spPr>
          <a:xfrm rot="0">
            <a:off x="1028700" y="60758"/>
            <a:ext cx="16230600" cy="2207895"/>
          </a:xfrm>
          <a:prstGeom prst="rect">
            <a:avLst/>
          </a:prstGeom>
        </p:spPr>
        <p:txBody>
          <a:bodyPr anchor="t" rtlCol="false" tIns="0" lIns="0" bIns="0" rIns="0">
            <a:spAutoFit/>
          </a:bodyPr>
          <a:lstStyle/>
          <a:p>
            <a:pPr>
              <a:lnSpc>
                <a:spcPts val="5880"/>
              </a:lnSpc>
            </a:pPr>
            <a:r>
              <a:rPr lang="en-US" sz="4200">
                <a:solidFill>
                  <a:srgbClr val="FFFFFF"/>
                </a:solidFill>
                <a:latin typeface="Lato Bold"/>
              </a:rPr>
              <a:t>Q5. TEST A HYPOTHESIS AND CONSTRUCT A CONFIDENCE INTERVAL FOR THE DIFFERENCE IN MEANS OF TWO POPULATIONS.</a:t>
            </a:r>
          </a:p>
        </p:txBody>
      </p:sp>
      <p:sp>
        <p:nvSpPr>
          <p:cNvPr name="TextBox 13" id="13"/>
          <p:cNvSpPr txBox="true"/>
          <p:nvPr/>
        </p:nvSpPr>
        <p:spPr>
          <a:xfrm rot="0">
            <a:off x="143184" y="3505777"/>
            <a:ext cx="6592525" cy="1355066"/>
          </a:xfrm>
          <a:prstGeom prst="rect">
            <a:avLst/>
          </a:prstGeom>
        </p:spPr>
        <p:txBody>
          <a:bodyPr anchor="t" rtlCol="false" tIns="0" lIns="0" bIns="0" rIns="0">
            <a:spAutoFit/>
          </a:bodyPr>
          <a:lstStyle/>
          <a:p>
            <a:pPr>
              <a:lnSpc>
                <a:spcPts val="3536"/>
              </a:lnSpc>
            </a:pPr>
            <a:r>
              <a:rPr lang="en-US" sz="2525">
                <a:solidFill>
                  <a:srgbClr val="000000"/>
                </a:solidFill>
                <a:latin typeface="Poppins"/>
              </a:rPr>
              <a:t>The null and alternative hypotheses are:</a:t>
            </a:r>
          </a:p>
          <a:p>
            <a:pPr>
              <a:lnSpc>
                <a:spcPts val="3536"/>
              </a:lnSpc>
            </a:pPr>
            <a:r>
              <a:rPr lang="en-US" sz="2525">
                <a:solidFill>
                  <a:srgbClr val="000000"/>
                </a:solidFill>
                <a:latin typeface="Poppins"/>
              </a:rPr>
              <a:t>     H0: µ1 − µ2 = 0 </a:t>
            </a:r>
          </a:p>
          <a:p>
            <a:pPr>
              <a:lnSpc>
                <a:spcPts val="3536"/>
              </a:lnSpc>
              <a:spcBef>
                <a:spcPct val="0"/>
              </a:spcBef>
            </a:pPr>
            <a:r>
              <a:rPr lang="en-US" sz="2525">
                <a:solidFill>
                  <a:srgbClr val="000000"/>
                </a:solidFill>
                <a:latin typeface="Poppins"/>
              </a:rPr>
              <a:t>     H1: µ1 − µ2  ≠ 0</a:t>
            </a:r>
          </a:p>
        </p:txBody>
      </p:sp>
      <p:sp>
        <p:nvSpPr>
          <p:cNvPr name="TextBox 14" id="14"/>
          <p:cNvSpPr txBox="true"/>
          <p:nvPr/>
        </p:nvSpPr>
        <p:spPr>
          <a:xfrm rot="0">
            <a:off x="6878276" y="5421167"/>
            <a:ext cx="8564045" cy="429570"/>
          </a:xfrm>
          <a:prstGeom prst="rect">
            <a:avLst/>
          </a:prstGeom>
        </p:spPr>
        <p:txBody>
          <a:bodyPr anchor="t" rtlCol="false" tIns="0" lIns="0" bIns="0" rIns="0">
            <a:spAutoFit/>
          </a:bodyPr>
          <a:lstStyle/>
          <a:p>
            <a:pPr>
              <a:lnSpc>
                <a:spcPts val="3346"/>
              </a:lnSpc>
              <a:spcBef>
                <a:spcPct val="0"/>
              </a:spcBef>
            </a:pPr>
            <a:r>
              <a:rPr lang="en-US" sz="2390">
                <a:solidFill>
                  <a:srgbClr val="000000"/>
                </a:solidFill>
                <a:latin typeface="Poppins"/>
              </a:rPr>
              <a:t>We have α = 0.05 and v = 146, so acceptance region is:</a:t>
            </a:r>
          </a:p>
        </p:txBody>
      </p:sp>
      <p:sp>
        <p:nvSpPr>
          <p:cNvPr name="TextBox 15" id="15"/>
          <p:cNvSpPr txBox="true"/>
          <p:nvPr/>
        </p:nvSpPr>
        <p:spPr>
          <a:xfrm rot="0">
            <a:off x="10918740" y="4737156"/>
            <a:ext cx="1466518" cy="429570"/>
          </a:xfrm>
          <a:prstGeom prst="rect">
            <a:avLst/>
          </a:prstGeom>
        </p:spPr>
        <p:txBody>
          <a:bodyPr anchor="t" rtlCol="false" tIns="0" lIns="0" bIns="0" rIns="0">
            <a:spAutoFit/>
          </a:bodyPr>
          <a:lstStyle/>
          <a:p>
            <a:pPr>
              <a:lnSpc>
                <a:spcPts val="3346"/>
              </a:lnSpc>
              <a:spcBef>
                <a:spcPct val="0"/>
              </a:spcBef>
            </a:pPr>
            <a:r>
              <a:rPr lang="en-US" sz="2390">
                <a:solidFill>
                  <a:srgbClr val="000000"/>
                </a:solidFill>
                <a:latin typeface="Poppins Bold"/>
              </a:rPr>
              <a:t>v = 146</a:t>
            </a:r>
          </a:p>
        </p:txBody>
      </p:sp>
      <p:sp>
        <p:nvSpPr>
          <p:cNvPr name="TextBox 16" id="16"/>
          <p:cNvSpPr txBox="true"/>
          <p:nvPr/>
        </p:nvSpPr>
        <p:spPr>
          <a:xfrm rot="0">
            <a:off x="6735709" y="8776433"/>
            <a:ext cx="11552291" cy="1263265"/>
          </a:xfrm>
          <a:prstGeom prst="rect">
            <a:avLst/>
          </a:prstGeom>
        </p:spPr>
        <p:txBody>
          <a:bodyPr anchor="t" rtlCol="false" tIns="0" lIns="0" bIns="0" rIns="0">
            <a:spAutoFit/>
          </a:bodyPr>
          <a:lstStyle/>
          <a:p>
            <a:pPr>
              <a:lnSpc>
                <a:spcPts val="3346"/>
              </a:lnSpc>
            </a:pPr>
            <a:r>
              <a:rPr lang="en-US" sz="2390">
                <a:solidFill>
                  <a:srgbClr val="000000"/>
                </a:solidFill>
                <a:latin typeface="Poppins Bold"/>
              </a:rPr>
              <a:t>=&gt; Reject H0.</a:t>
            </a:r>
          </a:p>
          <a:p>
            <a:pPr>
              <a:lnSpc>
                <a:spcPts val="3346"/>
              </a:lnSpc>
              <a:spcBef>
                <a:spcPct val="0"/>
              </a:spcBef>
            </a:pPr>
            <a:r>
              <a:rPr lang="en-US" sz="2390">
                <a:solidFill>
                  <a:srgbClr val="000000"/>
                </a:solidFill>
                <a:latin typeface="Poppins Bold"/>
              </a:rPr>
              <a:t>=&gt; At the 0.05 significance level, conclude that evidence exists that the mean income are different for the two countries. </a:t>
            </a:r>
          </a:p>
        </p:txBody>
      </p:sp>
      <p:sp>
        <p:nvSpPr>
          <p:cNvPr name="TextBox 17" id="17"/>
          <p:cNvSpPr txBox="true"/>
          <p:nvPr/>
        </p:nvSpPr>
        <p:spPr>
          <a:xfrm rot="0">
            <a:off x="6878276" y="2918841"/>
            <a:ext cx="9817967" cy="459716"/>
          </a:xfrm>
          <a:prstGeom prst="rect">
            <a:avLst/>
          </a:prstGeom>
        </p:spPr>
        <p:txBody>
          <a:bodyPr anchor="t" rtlCol="false" tIns="0" lIns="0" bIns="0" rIns="0">
            <a:spAutoFit/>
          </a:bodyPr>
          <a:lstStyle/>
          <a:p>
            <a:pPr>
              <a:lnSpc>
                <a:spcPts val="3536"/>
              </a:lnSpc>
              <a:spcBef>
                <a:spcPct val="0"/>
              </a:spcBef>
            </a:pPr>
            <a:r>
              <a:rPr lang="en-US" sz="2525">
                <a:solidFill>
                  <a:srgbClr val="000000"/>
                </a:solidFill>
                <a:latin typeface="Poppins"/>
              </a:rPr>
              <a:t>The significance level = 0.05 =&gt;  α = 0.05 =&gt;  α/2 = 0.025</a:t>
            </a:r>
          </a:p>
        </p:txBody>
      </p:sp>
    </p:spTree>
  </p:cSld>
  <p:clrMapOvr>
    <a:masterClrMapping/>
  </p:clrMapOvr>
  <p:transition spd="slow">
    <p:push dir="u"/>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8999"/>
            </a:blip>
            <a:stretch>
              <a:fillRect l="0" t="0" r="0" b="0"/>
            </a:stretch>
          </a:blipFill>
        </p:spPr>
      </p:sp>
      <p:sp>
        <p:nvSpPr>
          <p:cNvPr name="Freeform 3" id="3"/>
          <p:cNvSpPr/>
          <p:nvPr/>
        </p:nvSpPr>
        <p:spPr>
          <a:xfrm flipH="false" flipV="false" rot="0">
            <a:off x="4006687" y="2929846"/>
            <a:ext cx="11631136" cy="1316491"/>
          </a:xfrm>
          <a:custGeom>
            <a:avLst/>
            <a:gdLst/>
            <a:ahLst/>
            <a:cxnLst/>
            <a:rect r="r" b="b" t="t" l="l"/>
            <a:pathLst>
              <a:path h="1316491" w="11631136">
                <a:moveTo>
                  <a:pt x="0" y="0"/>
                </a:moveTo>
                <a:lnTo>
                  <a:pt x="11631136" y="0"/>
                </a:lnTo>
                <a:lnTo>
                  <a:pt x="11631136" y="1316491"/>
                </a:lnTo>
                <a:lnTo>
                  <a:pt x="0" y="1316491"/>
                </a:lnTo>
                <a:lnTo>
                  <a:pt x="0" y="0"/>
                </a:lnTo>
                <a:close/>
              </a:path>
            </a:pathLst>
          </a:custGeom>
          <a:blipFill>
            <a:blip r:embed="rId3"/>
            <a:stretch>
              <a:fillRect l="0" t="0" r="0" b="0"/>
            </a:stretch>
          </a:blipFill>
        </p:spPr>
      </p:sp>
      <p:sp>
        <p:nvSpPr>
          <p:cNvPr name="TextBox 4" id="4"/>
          <p:cNvSpPr txBox="true"/>
          <p:nvPr/>
        </p:nvSpPr>
        <p:spPr>
          <a:xfrm rot="0">
            <a:off x="1028700" y="60758"/>
            <a:ext cx="16230600" cy="2207895"/>
          </a:xfrm>
          <a:prstGeom prst="rect">
            <a:avLst/>
          </a:prstGeom>
        </p:spPr>
        <p:txBody>
          <a:bodyPr anchor="t" rtlCol="false" tIns="0" lIns="0" bIns="0" rIns="0">
            <a:spAutoFit/>
          </a:bodyPr>
          <a:lstStyle/>
          <a:p>
            <a:pPr>
              <a:lnSpc>
                <a:spcPts val="5880"/>
              </a:lnSpc>
            </a:pPr>
            <a:r>
              <a:rPr lang="en-US" sz="4200">
                <a:solidFill>
                  <a:srgbClr val="FFFFFF"/>
                </a:solidFill>
                <a:latin typeface="Lato Bold"/>
              </a:rPr>
              <a:t>Q5. TEST A HYPOTHESIS AND CONSTRUCT A CONFIDENCE INTERVAL FOR THE DIFFERENCE IN MEANS OF TWO POPULATIONS.</a:t>
            </a:r>
          </a:p>
        </p:txBody>
      </p:sp>
      <p:grpSp>
        <p:nvGrpSpPr>
          <p:cNvPr name="Group 5" id="5"/>
          <p:cNvGrpSpPr/>
          <p:nvPr/>
        </p:nvGrpSpPr>
        <p:grpSpPr>
          <a:xfrm rot="0">
            <a:off x="-636565" y="-2213392"/>
            <a:ext cx="19028214" cy="4719749"/>
            <a:chOff x="0" y="0"/>
            <a:chExt cx="5011546" cy="1243061"/>
          </a:xfrm>
        </p:grpSpPr>
        <p:sp>
          <p:nvSpPr>
            <p:cNvPr name="Freeform 6" id="6"/>
            <p:cNvSpPr/>
            <p:nvPr/>
          </p:nvSpPr>
          <p:spPr>
            <a:xfrm flipH="false" flipV="false" rot="0">
              <a:off x="0" y="0"/>
              <a:ext cx="5011546" cy="1243061"/>
            </a:xfrm>
            <a:custGeom>
              <a:avLst/>
              <a:gdLst/>
              <a:ahLst/>
              <a:cxnLst/>
              <a:rect r="r" b="b" t="t" l="l"/>
              <a:pathLst>
                <a:path h="1243061" w="5011546">
                  <a:moveTo>
                    <a:pt x="0" y="0"/>
                  </a:moveTo>
                  <a:lnTo>
                    <a:pt x="5011546" y="0"/>
                  </a:lnTo>
                  <a:lnTo>
                    <a:pt x="5011546" y="1243061"/>
                  </a:lnTo>
                  <a:lnTo>
                    <a:pt x="0" y="1243061"/>
                  </a:lnTo>
                  <a:close/>
                </a:path>
              </a:pathLst>
            </a:custGeom>
            <a:solidFill>
              <a:srgbClr val="004AAD"/>
            </a:solidFill>
          </p:spPr>
        </p:sp>
        <p:sp>
          <p:nvSpPr>
            <p:cNvPr name="TextBox 7" id="7"/>
            <p:cNvSpPr txBox="true"/>
            <p:nvPr/>
          </p:nvSpPr>
          <p:spPr>
            <a:xfrm>
              <a:off x="0" y="-47625"/>
              <a:ext cx="5011546" cy="1290686"/>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5931158" y="5232586"/>
            <a:ext cx="8730634" cy="1227914"/>
          </a:xfrm>
          <a:custGeom>
            <a:avLst/>
            <a:gdLst/>
            <a:ahLst/>
            <a:cxnLst/>
            <a:rect r="r" b="b" t="t" l="l"/>
            <a:pathLst>
              <a:path h="1227914" w="8730634">
                <a:moveTo>
                  <a:pt x="0" y="0"/>
                </a:moveTo>
                <a:lnTo>
                  <a:pt x="8730635" y="0"/>
                </a:lnTo>
                <a:lnTo>
                  <a:pt x="8730635" y="1227914"/>
                </a:lnTo>
                <a:lnTo>
                  <a:pt x="0" y="1227914"/>
                </a:lnTo>
                <a:lnTo>
                  <a:pt x="0" y="0"/>
                </a:lnTo>
                <a:close/>
              </a:path>
            </a:pathLst>
          </a:custGeom>
          <a:blipFill>
            <a:blip r:embed="rId4"/>
            <a:stretch>
              <a:fillRect l="-1731" t="0" r="-1094" b="0"/>
            </a:stretch>
          </a:blipFill>
        </p:spPr>
      </p:sp>
      <p:sp>
        <p:nvSpPr>
          <p:cNvPr name="Freeform 9" id="9"/>
          <p:cNvSpPr/>
          <p:nvPr/>
        </p:nvSpPr>
        <p:spPr>
          <a:xfrm flipH="false" flipV="false" rot="0">
            <a:off x="185663" y="5618729"/>
            <a:ext cx="5264990" cy="3443671"/>
          </a:xfrm>
          <a:custGeom>
            <a:avLst/>
            <a:gdLst/>
            <a:ahLst/>
            <a:cxnLst/>
            <a:rect r="r" b="b" t="t" l="l"/>
            <a:pathLst>
              <a:path h="3443671" w="5264990">
                <a:moveTo>
                  <a:pt x="0" y="0"/>
                </a:moveTo>
                <a:lnTo>
                  <a:pt x="5264990" y="0"/>
                </a:lnTo>
                <a:lnTo>
                  <a:pt x="5264990" y="3443670"/>
                </a:lnTo>
                <a:lnTo>
                  <a:pt x="0" y="3443670"/>
                </a:lnTo>
                <a:lnTo>
                  <a:pt x="0" y="0"/>
                </a:lnTo>
                <a:close/>
              </a:path>
            </a:pathLst>
          </a:custGeom>
          <a:blipFill>
            <a:blip r:embed="rId5"/>
            <a:stretch>
              <a:fillRect l="0" t="0" r="0" b="0"/>
            </a:stretch>
          </a:blipFill>
        </p:spPr>
      </p:sp>
      <p:sp>
        <p:nvSpPr>
          <p:cNvPr name="TextBox 10" id="10"/>
          <p:cNvSpPr txBox="true"/>
          <p:nvPr/>
        </p:nvSpPr>
        <p:spPr>
          <a:xfrm rot="0">
            <a:off x="5581279" y="4427312"/>
            <a:ext cx="6592525" cy="459716"/>
          </a:xfrm>
          <a:prstGeom prst="rect">
            <a:avLst/>
          </a:prstGeom>
        </p:spPr>
        <p:txBody>
          <a:bodyPr anchor="t" rtlCol="false" tIns="0" lIns="0" bIns="0" rIns="0">
            <a:spAutoFit/>
          </a:bodyPr>
          <a:lstStyle/>
          <a:p>
            <a:pPr>
              <a:lnSpc>
                <a:spcPts val="3536"/>
              </a:lnSpc>
              <a:spcBef>
                <a:spcPct val="0"/>
              </a:spcBef>
            </a:pPr>
            <a:r>
              <a:rPr lang="en-US" sz="2525">
                <a:solidFill>
                  <a:srgbClr val="000000"/>
                </a:solidFill>
                <a:latin typeface="Poppins"/>
              </a:rPr>
              <a:t>The 95% confidence interval is:</a:t>
            </a:r>
          </a:p>
        </p:txBody>
      </p:sp>
      <p:sp>
        <p:nvSpPr>
          <p:cNvPr name="TextBox 11" id="11"/>
          <p:cNvSpPr txBox="true"/>
          <p:nvPr/>
        </p:nvSpPr>
        <p:spPr>
          <a:xfrm rot="0">
            <a:off x="5270730" y="6804700"/>
            <a:ext cx="12504159" cy="2250416"/>
          </a:xfrm>
          <a:prstGeom prst="rect">
            <a:avLst/>
          </a:prstGeom>
        </p:spPr>
        <p:txBody>
          <a:bodyPr anchor="t" rtlCol="false" tIns="0" lIns="0" bIns="0" rIns="0">
            <a:spAutoFit/>
          </a:bodyPr>
          <a:lstStyle/>
          <a:p>
            <a:pPr marL="545355" indent="-272678" lvl="1">
              <a:lnSpc>
                <a:spcPts val="3536"/>
              </a:lnSpc>
              <a:buFont typeface="Arial"/>
              <a:buChar char="•"/>
            </a:pPr>
            <a:r>
              <a:rPr lang="en-US" sz="2525">
                <a:solidFill>
                  <a:srgbClr val="000000"/>
                </a:solidFill>
                <a:latin typeface="Poppins Bold"/>
              </a:rPr>
              <a:t>The mean income in Japan is higher than the mean income in VietNam with a 95% confidence.</a:t>
            </a:r>
          </a:p>
          <a:p>
            <a:pPr marL="545355" indent="-272678" lvl="1">
              <a:lnSpc>
                <a:spcPts val="3536"/>
              </a:lnSpc>
              <a:spcBef>
                <a:spcPct val="0"/>
              </a:spcBef>
              <a:buFont typeface="Arial"/>
              <a:buChar char="•"/>
            </a:pPr>
            <a:r>
              <a:rPr lang="en-US" sz="2525">
                <a:solidFill>
                  <a:srgbClr val="000000"/>
                </a:solidFill>
                <a:latin typeface="Poppins Bold"/>
              </a:rPr>
              <a:t>The 95% confidence interval does not include the value 0, so we can conclude that there is a difference in the mean income between the two countries.</a:t>
            </a:r>
          </a:p>
        </p:txBody>
      </p:sp>
      <p:sp>
        <p:nvSpPr>
          <p:cNvPr name="TextBox 12" id="12"/>
          <p:cNvSpPr txBox="true"/>
          <p:nvPr/>
        </p:nvSpPr>
        <p:spPr>
          <a:xfrm rot="0">
            <a:off x="1028700" y="60758"/>
            <a:ext cx="16230600" cy="2207895"/>
          </a:xfrm>
          <a:prstGeom prst="rect">
            <a:avLst/>
          </a:prstGeom>
        </p:spPr>
        <p:txBody>
          <a:bodyPr anchor="t" rtlCol="false" tIns="0" lIns="0" bIns="0" rIns="0">
            <a:spAutoFit/>
          </a:bodyPr>
          <a:lstStyle/>
          <a:p>
            <a:pPr>
              <a:lnSpc>
                <a:spcPts val="5880"/>
              </a:lnSpc>
            </a:pPr>
            <a:r>
              <a:rPr lang="en-US" sz="4200">
                <a:solidFill>
                  <a:srgbClr val="FFFFFF"/>
                </a:solidFill>
                <a:latin typeface="Lato Bold"/>
              </a:rPr>
              <a:t>Q5. TEST A HYPOTHESIS AND CONSTRUCT A CONFIDENCE INTERVAL FOR THE DIFFERENCE IN MEANS OF TWO POPULATIONS.</a:t>
            </a:r>
          </a:p>
        </p:txBody>
      </p:sp>
    </p:spTree>
  </p:cSld>
  <p:clrMapOvr>
    <a:masterClrMapping/>
  </p:clrMapOvr>
  <p:transition spd="slow">
    <p:push dir="u"/>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7999"/>
            </a:blip>
            <a:stretch>
              <a:fillRect l="0" t="0" r="0" b="0"/>
            </a:stretch>
          </a:blipFill>
        </p:spPr>
      </p:sp>
      <p:sp>
        <p:nvSpPr>
          <p:cNvPr name="Freeform 3" id="3"/>
          <p:cNvSpPr/>
          <p:nvPr/>
        </p:nvSpPr>
        <p:spPr>
          <a:xfrm flipH="false" flipV="false" rot="0">
            <a:off x="8883228" y="6807876"/>
            <a:ext cx="8230794" cy="1414880"/>
          </a:xfrm>
          <a:custGeom>
            <a:avLst/>
            <a:gdLst/>
            <a:ahLst/>
            <a:cxnLst/>
            <a:rect r="r" b="b" t="t" l="l"/>
            <a:pathLst>
              <a:path h="1414880" w="8230794">
                <a:moveTo>
                  <a:pt x="0" y="0"/>
                </a:moveTo>
                <a:lnTo>
                  <a:pt x="8230794" y="0"/>
                </a:lnTo>
                <a:lnTo>
                  <a:pt x="8230794" y="1414880"/>
                </a:lnTo>
                <a:lnTo>
                  <a:pt x="0" y="1414880"/>
                </a:lnTo>
                <a:lnTo>
                  <a:pt x="0" y="0"/>
                </a:lnTo>
                <a:close/>
              </a:path>
            </a:pathLst>
          </a:custGeom>
          <a:blipFill>
            <a:blip r:embed="rId3"/>
            <a:stretch>
              <a:fillRect l="0" t="0" r="0" b="0"/>
            </a:stretch>
          </a:blipFill>
        </p:spPr>
      </p:sp>
      <p:sp>
        <p:nvSpPr>
          <p:cNvPr name="Freeform 4" id="4"/>
          <p:cNvSpPr/>
          <p:nvPr/>
        </p:nvSpPr>
        <p:spPr>
          <a:xfrm flipH="false" flipV="false" rot="0">
            <a:off x="675742" y="6807876"/>
            <a:ext cx="5285919" cy="1063090"/>
          </a:xfrm>
          <a:custGeom>
            <a:avLst/>
            <a:gdLst/>
            <a:ahLst/>
            <a:cxnLst/>
            <a:rect r="r" b="b" t="t" l="l"/>
            <a:pathLst>
              <a:path h="1063090" w="5285919">
                <a:moveTo>
                  <a:pt x="0" y="0"/>
                </a:moveTo>
                <a:lnTo>
                  <a:pt x="5285919" y="0"/>
                </a:lnTo>
                <a:lnTo>
                  <a:pt x="5285919" y="1063090"/>
                </a:lnTo>
                <a:lnTo>
                  <a:pt x="0" y="1063090"/>
                </a:lnTo>
                <a:lnTo>
                  <a:pt x="0" y="0"/>
                </a:lnTo>
                <a:close/>
              </a:path>
            </a:pathLst>
          </a:custGeom>
          <a:blipFill>
            <a:blip r:embed="rId4"/>
            <a:stretch>
              <a:fillRect l="0" t="0" r="0" b="0"/>
            </a:stretch>
          </a:blipFill>
        </p:spPr>
      </p:sp>
      <p:sp>
        <p:nvSpPr>
          <p:cNvPr name="Freeform 5" id="5"/>
          <p:cNvSpPr/>
          <p:nvPr/>
        </p:nvSpPr>
        <p:spPr>
          <a:xfrm flipH="false" flipV="false" rot="0">
            <a:off x="675742" y="8079737"/>
            <a:ext cx="7528316" cy="1042382"/>
          </a:xfrm>
          <a:custGeom>
            <a:avLst/>
            <a:gdLst/>
            <a:ahLst/>
            <a:cxnLst/>
            <a:rect r="r" b="b" t="t" l="l"/>
            <a:pathLst>
              <a:path h="1042382" w="7528316">
                <a:moveTo>
                  <a:pt x="0" y="0"/>
                </a:moveTo>
                <a:lnTo>
                  <a:pt x="7528316" y="0"/>
                </a:lnTo>
                <a:lnTo>
                  <a:pt x="7528316" y="1042382"/>
                </a:lnTo>
                <a:lnTo>
                  <a:pt x="0" y="1042382"/>
                </a:lnTo>
                <a:lnTo>
                  <a:pt x="0" y="0"/>
                </a:lnTo>
                <a:close/>
              </a:path>
            </a:pathLst>
          </a:custGeom>
          <a:blipFill>
            <a:blip r:embed="rId5"/>
            <a:stretch>
              <a:fillRect l="0" t="0" r="0" b="0"/>
            </a:stretch>
          </a:blipFill>
        </p:spPr>
      </p:sp>
      <p:sp>
        <p:nvSpPr>
          <p:cNvPr name="Freeform 6" id="6"/>
          <p:cNvSpPr/>
          <p:nvPr/>
        </p:nvSpPr>
        <p:spPr>
          <a:xfrm flipH="false" flipV="false" rot="0">
            <a:off x="675742" y="9122119"/>
            <a:ext cx="7528316" cy="490350"/>
          </a:xfrm>
          <a:custGeom>
            <a:avLst/>
            <a:gdLst/>
            <a:ahLst/>
            <a:cxnLst/>
            <a:rect r="r" b="b" t="t" l="l"/>
            <a:pathLst>
              <a:path h="490350" w="7528316">
                <a:moveTo>
                  <a:pt x="0" y="0"/>
                </a:moveTo>
                <a:lnTo>
                  <a:pt x="7528316" y="0"/>
                </a:lnTo>
                <a:lnTo>
                  <a:pt x="7528316" y="490351"/>
                </a:lnTo>
                <a:lnTo>
                  <a:pt x="0" y="490351"/>
                </a:lnTo>
                <a:lnTo>
                  <a:pt x="0" y="0"/>
                </a:lnTo>
                <a:close/>
              </a:path>
            </a:pathLst>
          </a:custGeom>
          <a:blipFill>
            <a:blip r:embed="rId6"/>
            <a:stretch>
              <a:fillRect l="0" t="0" r="0" b="0"/>
            </a:stretch>
          </a:blipFill>
        </p:spPr>
      </p:sp>
      <p:sp>
        <p:nvSpPr>
          <p:cNvPr name="Freeform 7" id="7"/>
          <p:cNvSpPr/>
          <p:nvPr/>
        </p:nvSpPr>
        <p:spPr>
          <a:xfrm flipH="false" flipV="false" rot="0">
            <a:off x="647287" y="2153523"/>
            <a:ext cx="16993426" cy="3515352"/>
          </a:xfrm>
          <a:custGeom>
            <a:avLst/>
            <a:gdLst/>
            <a:ahLst/>
            <a:cxnLst/>
            <a:rect r="r" b="b" t="t" l="l"/>
            <a:pathLst>
              <a:path h="3515352" w="16993426">
                <a:moveTo>
                  <a:pt x="0" y="0"/>
                </a:moveTo>
                <a:lnTo>
                  <a:pt x="16993426" y="0"/>
                </a:lnTo>
                <a:lnTo>
                  <a:pt x="16993426" y="3515352"/>
                </a:lnTo>
                <a:lnTo>
                  <a:pt x="0" y="3515352"/>
                </a:lnTo>
                <a:lnTo>
                  <a:pt x="0" y="0"/>
                </a:lnTo>
                <a:close/>
              </a:path>
            </a:pathLst>
          </a:custGeom>
          <a:blipFill>
            <a:blip r:embed="rId7"/>
            <a:stretch>
              <a:fillRect l="0" t="0" r="0" b="0"/>
            </a:stretch>
          </a:blipFill>
        </p:spPr>
      </p:sp>
      <p:sp>
        <p:nvSpPr>
          <p:cNvPr name="Freeform 8" id="8"/>
          <p:cNvSpPr/>
          <p:nvPr/>
        </p:nvSpPr>
        <p:spPr>
          <a:xfrm flipH="false" flipV="false" rot="0">
            <a:off x="647287" y="9258300"/>
            <a:ext cx="3256589" cy="540188"/>
          </a:xfrm>
          <a:custGeom>
            <a:avLst/>
            <a:gdLst/>
            <a:ahLst/>
            <a:cxnLst/>
            <a:rect r="r" b="b" t="t" l="l"/>
            <a:pathLst>
              <a:path h="540188" w="3256589">
                <a:moveTo>
                  <a:pt x="0" y="0"/>
                </a:moveTo>
                <a:lnTo>
                  <a:pt x="3256589" y="0"/>
                </a:lnTo>
                <a:lnTo>
                  <a:pt x="3256589" y="540188"/>
                </a:lnTo>
                <a:lnTo>
                  <a:pt x="0" y="540188"/>
                </a:lnTo>
                <a:lnTo>
                  <a:pt x="0" y="0"/>
                </a:lnTo>
                <a:close/>
              </a:path>
            </a:pathLst>
          </a:custGeom>
          <a:blipFill>
            <a:blip r:embed="rId8"/>
            <a:stretch>
              <a:fillRect l="0" t="-6776" r="0" b="-6776"/>
            </a:stretch>
          </a:blipFill>
        </p:spPr>
      </p:sp>
      <p:sp>
        <p:nvSpPr>
          <p:cNvPr name="TextBox 9" id="9"/>
          <p:cNvSpPr txBox="true"/>
          <p:nvPr/>
        </p:nvSpPr>
        <p:spPr>
          <a:xfrm rot="0">
            <a:off x="507156" y="219623"/>
            <a:ext cx="16752144" cy="1117884"/>
          </a:xfrm>
          <a:prstGeom prst="rect">
            <a:avLst/>
          </a:prstGeom>
        </p:spPr>
        <p:txBody>
          <a:bodyPr anchor="t" rtlCol="false" tIns="0" lIns="0" bIns="0" rIns="0">
            <a:spAutoFit/>
          </a:bodyPr>
          <a:lstStyle/>
          <a:p>
            <a:pPr algn="ctr">
              <a:lnSpc>
                <a:spcPts val="4534"/>
              </a:lnSpc>
            </a:pPr>
            <a:r>
              <a:rPr lang="en-US" sz="3238">
                <a:solidFill>
                  <a:srgbClr val="004AAD"/>
                </a:solidFill>
                <a:latin typeface="Lexend Deca"/>
              </a:rPr>
              <a:t>Q6. TEST A HYPOTHESIS AND CONSTRUCT A CONFIDENCE INTERVAL FOR THE DIFFERENCE IN PROPORTIONS OF TWO POPULATIONS.</a:t>
            </a:r>
          </a:p>
        </p:txBody>
      </p:sp>
    </p:spTree>
  </p:cSld>
  <p:clrMapOvr>
    <a:masterClrMapping/>
  </p:clrMapOvr>
  <p:transition spd="slow">
    <p:push dir="u"/>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194942" y="0"/>
            <a:ext cx="7282158" cy="4620973"/>
          </a:xfrm>
          <a:custGeom>
            <a:avLst/>
            <a:gdLst/>
            <a:ahLst/>
            <a:cxnLst/>
            <a:rect r="r" b="b" t="t" l="l"/>
            <a:pathLst>
              <a:path h="4620973" w="7282158">
                <a:moveTo>
                  <a:pt x="0" y="0"/>
                </a:moveTo>
                <a:lnTo>
                  <a:pt x="7282158" y="0"/>
                </a:lnTo>
                <a:lnTo>
                  <a:pt x="7282158" y="4620973"/>
                </a:lnTo>
                <a:lnTo>
                  <a:pt x="0" y="4620973"/>
                </a:lnTo>
                <a:lnTo>
                  <a:pt x="0" y="0"/>
                </a:lnTo>
                <a:close/>
              </a:path>
            </a:pathLst>
          </a:custGeom>
          <a:blipFill>
            <a:blip r:embed="rId2"/>
            <a:stretch>
              <a:fillRect l="0" t="0" r="0" b="0"/>
            </a:stretch>
          </a:blipFill>
        </p:spPr>
      </p:sp>
      <p:sp>
        <p:nvSpPr>
          <p:cNvPr name="Freeform 3" id="3"/>
          <p:cNvSpPr/>
          <p:nvPr/>
        </p:nvSpPr>
        <p:spPr>
          <a:xfrm flipH="false" flipV="false" rot="0">
            <a:off x="65179" y="1029815"/>
            <a:ext cx="11606682" cy="1472584"/>
          </a:xfrm>
          <a:custGeom>
            <a:avLst/>
            <a:gdLst/>
            <a:ahLst/>
            <a:cxnLst/>
            <a:rect r="r" b="b" t="t" l="l"/>
            <a:pathLst>
              <a:path h="1472584" w="11606682">
                <a:moveTo>
                  <a:pt x="0" y="0"/>
                </a:moveTo>
                <a:lnTo>
                  <a:pt x="11606681" y="0"/>
                </a:lnTo>
                <a:lnTo>
                  <a:pt x="11606681" y="1472584"/>
                </a:lnTo>
                <a:lnTo>
                  <a:pt x="0" y="1472584"/>
                </a:lnTo>
                <a:lnTo>
                  <a:pt x="0" y="0"/>
                </a:lnTo>
                <a:close/>
              </a:path>
            </a:pathLst>
          </a:custGeom>
          <a:blipFill>
            <a:blip r:embed="rId3"/>
            <a:stretch>
              <a:fillRect l="0" t="0" r="-2637" b="0"/>
            </a:stretch>
          </a:blipFill>
        </p:spPr>
      </p:sp>
      <p:sp>
        <p:nvSpPr>
          <p:cNvPr name="Freeform 4" id="4"/>
          <p:cNvSpPr/>
          <p:nvPr/>
        </p:nvSpPr>
        <p:spPr>
          <a:xfrm flipH="false" flipV="false" rot="0">
            <a:off x="258277" y="2931024"/>
            <a:ext cx="6770159" cy="2588997"/>
          </a:xfrm>
          <a:custGeom>
            <a:avLst/>
            <a:gdLst/>
            <a:ahLst/>
            <a:cxnLst/>
            <a:rect r="r" b="b" t="t" l="l"/>
            <a:pathLst>
              <a:path h="2588997" w="6770159">
                <a:moveTo>
                  <a:pt x="0" y="0"/>
                </a:moveTo>
                <a:lnTo>
                  <a:pt x="6770159" y="0"/>
                </a:lnTo>
                <a:lnTo>
                  <a:pt x="6770159" y="2588997"/>
                </a:lnTo>
                <a:lnTo>
                  <a:pt x="0" y="2588997"/>
                </a:lnTo>
                <a:lnTo>
                  <a:pt x="0" y="0"/>
                </a:lnTo>
                <a:close/>
              </a:path>
            </a:pathLst>
          </a:custGeom>
          <a:blipFill>
            <a:blip r:embed="rId4"/>
            <a:stretch>
              <a:fillRect l="0" t="0" r="0" b="0"/>
            </a:stretch>
          </a:blipFill>
        </p:spPr>
      </p:sp>
      <p:sp>
        <p:nvSpPr>
          <p:cNvPr name="Freeform 5" id="5"/>
          <p:cNvSpPr/>
          <p:nvPr/>
        </p:nvSpPr>
        <p:spPr>
          <a:xfrm flipH="false" flipV="false" rot="0">
            <a:off x="6735453" y="4777816"/>
            <a:ext cx="3425474" cy="658001"/>
          </a:xfrm>
          <a:custGeom>
            <a:avLst/>
            <a:gdLst/>
            <a:ahLst/>
            <a:cxnLst/>
            <a:rect r="r" b="b" t="t" l="l"/>
            <a:pathLst>
              <a:path h="658001" w="3425474">
                <a:moveTo>
                  <a:pt x="0" y="0"/>
                </a:moveTo>
                <a:lnTo>
                  <a:pt x="3425474" y="0"/>
                </a:lnTo>
                <a:lnTo>
                  <a:pt x="3425474" y="658001"/>
                </a:lnTo>
                <a:lnTo>
                  <a:pt x="0" y="658001"/>
                </a:lnTo>
                <a:lnTo>
                  <a:pt x="0" y="0"/>
                </a:lnTo>
                <a:close/>
              </a:path>
            </a:pathLst>
          </a:custGeom>
          <a:blipFill>
            <a:blip r:embed="rId5"/>
            <a:stretch>
              <a:fillRect l="0" t="0" r="0" b="0"/>
            </a:stretch>
          </a:blipFill>
        </p:spPr>
      </p:sp>
      <p:sp>
        <p:nvSpPr>
          <p:cNvPr name="Freeform 6" id="6"/>
          <p:cNvSpPr/>
          <p:nvPr/>
        </p:nvSpPr>
        <p:spPr>
          <a:xfrm flipH="false" flipV="false" rot="0">
            <a:off x="65179" y="5861984"/>
            <a:ext cx="11526631" cy="1226518"/>
          </a:xfrm>
          <a:custGeom>
            <a:avLst/>
            <a:gdLst/>
            <a:ahLst/>
            <a:cxnLst/>
            <a:rect r="r" b="b" t="t" l="l"/>
            <a:pathLst>
              <a:path h="1226518" w="11526631">
                <a:moveTo>
                  <a:pt x="0" y="0"/>
                </a:moveTo>
                <a:lnTo>
                  <a:pt x="11526631" y="0"/>
                </a:lnTo>
                <a:lnTo>
                  <a:pt x="11526631" y="1226518"/>
                </a:lnTo>
                <a:lnTo>
                  <a:pt x="0" y="1226518"/>
                </a:lnTo>
                <a:lnTo>
                  <a:pt x="0" y="0"/>
                </a:lnTo>
                <a:close/>
              </a:path>
            </a:pathLst>
          </a:custGeom>
          <a:blipFill>
            <a:blip r:embed="rId6"/>
            <a:stretch>
              <a:fillRect l="0" t="0" r="0" b="0"/>
            </a:stretch>
          </a:blipFill>
        </p:spPr>
      </p:sp>
      <p:sp>
        <p:nvSpPr>
          <p:cNvPr name="Freeform 7" id="7"/>
          <p:cNvSpPr/>
          <p:nvPr/>
        </p:nvSpPr>
        <p:spPr>
          <a:xfrm flipH="false" flipV="false" rot="0">
            <a:off x="2752949" y="7250053"/>
            <a:ext cx="6174152" cy="625457"/>
          </a:xfrm>
          <a:custGeom>
            <a:avLst/>
            <a:gdLst/>
            <a:ahLst/>
            <a:cxnLst/>
            <a:rect r="r" b="b" t="t" l="l"/>
            <a:pathLst>
              <a:path h="625457" w="6174152">
                <a:moveTo>
                  <a:pt x="0" y="0"/>
                </a:moveTo>
                <a:lnTo>
                  <a:pt x="6174151" y="0"/>
                </a:lnTo>
                <a:lnTo>
                  <a:pt x="6174151" y="625457"/>
                </a:lnTo>
                <a:lnTo>
                  <a:pt x="0" y="625457"/>
                </a:lnTo>
                <a:lnTo>
                  <a:pt x="0" y="0"/>
                </a:lnTo>
                <a:close/>
              </a:path>
            </a:pathLst>
          </a:custGeom>
          <a:blipFill>
            <a:blip r:embed="rId7"/>
            <a:stretch>
              <a:fillRect l="0" t="0" r="0" b="0"/>
            </a:stretch>
          </a:blipFill>
        </p:spPr>
      </p:sp>
      <p:sp>
        <p:nvSpPr>
          <p:cNvPr name="Freeform 8" id="8"/>
          <p:cNvSpPr/>
          <p:nvPr/>
        </p:nvSpPr>
        <p:spPr>
          <a:xfrm flipH="false" flipV="false" rot="0">
            <a:off x="925898" y="8304135"/>
            <a:ext cx="9699930" cy="1759451"/>
          </a:xfrm>
          <a:custGeom>
            <a:avLst/>
            <a:gdLst/>
            <a:ahLst/>
            <a:cxnLst/>
            <a:rect r="r" b="b" t="t" l="l"/>
            <a:pathLst>
              <a:path h="1759451" w="9699930">
                <a:moveTo>
                  <a:pt x="0" y="0"/>
                </a:moveTo>
                <a:lnTo>
                  <a:pt x="9699930" y="0"/>
                </a:lnTo>
                <a:lnTo>
                  <a:pt x="9699930" y="1759451"/>
                </a:lnTo>
                <a:lnTo>
                  <a:pt x="0" y="1759451"/>
                </a:lnTo>
                <a:lnTo>
                  <a:pt x="0" y="0"/>
                </a:lnTo>
                <a:close/>
              </a:path>
            </a:pathLst>
          </a:custGeom>
          <a:blipFill>
            <a:blip r:embed="rId8"/>
            <a:stretch>
              <a:fillRect l="0" t="0" r="0" b="0"/>
            </a:stretch>
          </a:blipFill>
        </p:spPr>
      </p:sp>
      <p:sp>
        <p:nvSpPr>
          <p:cNvPr name="Freeform 9" id="9"/>
          <p:cNvSpPr/>
          <p:nvPr/>
        </p:nvSpPr>
        <p:spPr>
          <a:xfrm flipH="false" flipV="false" rot="0">
            <a:off x="0" y="0"/>
            <a:ext cx="9851631" cy="762473"/>
          </a:xfrm>
          <a:custGeom>
            <a:avLst/>
            <a:gdLst/>
            <a:ahLst/>
            <a:cxnLst/>
            <a:rect r="r" b="b" t="t" l="l"/>
            <a:pathLst>
              <a:path h="762473" w="9851631">
                <a:moveTo>
                  <a:pt x="0" y="0"/>
                </a:moveTo>
                <a:lnTo>
                  <a:pt x="9851631" y="0"/>
                </a:lnTo>
                <a:lnTo>
                  <a:pt x="9851631" y="762473"/>
                </a:lnTo>
                <a:lnTo>
                  <a:pt x="0" y="762473"/>
                </a:lnTo>
                <a:lnTo>
                  <a:pt x="0" y="0"/>
                </a:lnTo>
                <a:close/>
              </a:path>
            </a:pathLst>
          </a:custGeom>
          <a:blipFill>
            <a:blip r:embed="rId9"/>
            <a:stretch>
              <a:fillRect l="0" t="0" r="0" b="0"/>
            </a:stretch>
          </a:blipFill>
        </p:spPr>
      </p:sp>
      <p:sp>
        <p:nvSpPr>
          <p:cNvPr name="Freeform 10" id="10"/>
          <p:cNvSpPr/>
          <p:nvPr/>
        </p:nvSpPr>
        <p:spPr>
          <a:xfrm flipH="false" flipV="false" rot="0">
            <a:off x="7873039" y="4777816"/>
            <a:ext cx="1978591" cy="603644"/>
          </a:xfrm>
          <a:custGeom>
            <a:avLst/>
            <a:gdLst/>
            <a:ahLst/>
            <a:cxnLst/>
            <a:rect r="r" b="b" t="t" l="l"/>
            <a:pathLst>
              <a:path h="603644" w="1978591">
                <a:moveTo>
                  <a:pt x="0" y="0"/>
                </a:moveTo>
                <a:lnTo>
                  <a:pt x="1978592" y="0"/>
                </a:lnTo>
                <a:lnTo>
                  <a:pt x="1978592" y="603645"/>
                </a:lnTo>
                <a:lnTo>
                  <a:pt x="0" y="603645"/>
                </a:lnTo>
                <a:lnTo>
                  <a:pt x="0" y="0"/>
                </a:lnTo>
                <a:close/>
              </a:path>
            </a:pathLst>
          </a:custGeom>
          <a:blipFill>
            <a:blip r:embed="rId10"/>
            <a:stretch>
              <a:fillRect l="-8774" t="-3589" r="0" b="-3589"/>
            </a:stretch>
          </a:blipFill>
        </p:spPr>
      </p:sp>
      <p:sp>
        <p:nvSpPr>
          <p:cNvPr name="Freeform 11" id="11"/>
          <p:cNvSpPr/>
          <p:nvPr/>
        </p:nvSpPr>
        <p:spPr>
          <a:xfrm flipH="false" flipV="false" rot="0">
            <a:off x="11784909" y="3759583"/>
            <a:ext cx="1434786" cy="577680"/>
          </a:xfrm>
          <a:custGeom>
            <a:avLst/>
            <a:gdLst/>
            <a:ahLst/>
            <a:cxnLst/>
            <a:rect r="r" b="b" t="t" l="l"/>
            <a:pathLst>
              <a:path h="577680" w="1434786">
                <a:moveTo>
                  <a:pt x="0" y="0"/>
                </a:moveTo>
                <a:lnTo>
                  <a:pt x="1434785" y="0"/>
                </a:lnTo>
                <a:lnTo>
                  <a:pt x="1434785" y="577680"/>
                </a:lnTo>
                <a:lnTo>
                  <a:pt x="0" y="577680"/>
                </a:lnTo>
                <a:lnTo>
                  <a:pt x="0" y="0"/>
                </a:lnTo>
                <a:close/>
              </a:path>
            </a:pathLst>
          </a:custGeom>
          <a:blipFill>
            <a:blip r:embed="rId11"/>
            <a:stretch>
              <a:fillRect l="-15297" t="0" r="-15297" b="0"/>
            </a:stretch>
          </a:blipFill>
        </p:spPr>
      </p:sp>
      <p:sp>
        <p:nvSpPr>
          <p:cNvPr name="Freeform 12" id="12"/>
          <p:cNvSpPr/>
          <p:nvPr/>
        </p:nvSpPr>
        <p:spPr>
          <a:xfrm flipH="false" flipV="false" rot="0">
            <a:off x="3807420" y="7430466"/>
            <a:ext cx="971602" cy="412267"/>
          </a:xfrm>
          <a:custGeom>
            <a:avLst/>
            <a:gdLst/>
            <a:ahLst/>
            <a:cxnLst/>
            <a:rect r="r" b="b" t="t" l="l"/>
            <a:pathLst>
              <a:path h="412267" w="971602">
                <a:moveTo>
                  <a:pt x="0" y="0"/>
                </a:moveTo>
                <a:lnTo>
                  <a:pt x="971602" y="0"/>
                </a:lnTo>
                <a:lnTo>
                  <a:pt x="971602" y="412266"/>
                </a:lnTo>
                <a:lnTo>
                  <a:pt x="0" y="412266"/>
                </a:lnTo>
                <a:lnTo>
                  <a:pt x="0" y="0"/>
                </a:lnTo>
                <a:close/>
              </a:path>
            </a:pathLst>
          </a:custGeom>
          <a:blipFill>
            <a:blip r:embed="rId11"/>
            <a:stretch>
              <a:fillRect l="-12025" t="0" r="-31994" b="-4642"/>
            </a:stretch>
          </a:blipFill>
        </p:spPr>
      </p:sp>
      <p:sp>
        <p:nvSpPr>
          <p:cNvPr name="Freeform 13" id="13"/>
          <p:cNvSpPr/>
          <p:nvPr/>
        </p:nvSpPr>
        <p:spPr>
          <a:xfrm flipH="false" flipV="false" rot="0">
            <a:off x="11384041" y="5482100"/>
            <a:ext cx="6903959" cy="4721264"/>
          </a:xfrm>
          <a:custGeom>
            <a:avLst/>
            <a:gdLst/>
            <a:ahLst/>
            <a:cxnLst/>
            <a:rect r="r" b="b" t="t" l="l"/>
            <a:pathLst>
              <a:path h="4721264" w="6903959">
                <a:moveTo>
                  <a:pt x="0" y="0"/>
                </a:moveTo>
                <a:lnTo>
                  <a:pt x="6903959" y="0"/>
                </a:lnTo>
                <a:lnTo>
                  <a:pt x="6903959" y="4721264"/>
                </a:lnTo>
                <a:lnTo>
                  <a:pt x="0" y="4721264"/>
                </a:lnTo>
                <a:lnTo>
                  <a:pt x="0" y="0"/>
                </a:lnTo>
                <a:close/>
              </a:path>
            </a:pathLst>
          </a:custGeom>
          <a:blipFill>
            <a:blip r:embed="rId12"/>
            <a:stretch>
              <a:fillRect l="0" t="0" r="0" b="0"/>
            </a:stretch>
          </a:blipFill>
        </p:spPr>
      </p:sp>
      <p:sp>
        <p:nvSpPr>
          <p:cNvPr name="TextBox 14" id="14"/>
          <p:cNvSpPr txBox="true"/>
          <p:nvPr/>
        </p:nvSpPr>
        <p:spPr>
          <a:xfrm rot="0">
            <a:off x="925898" y="859289"/>
            <a:ext cx="8623709" cy="332740"/>
          </a:xfrm>
          <a:prstGeom prst="rect">
            <a:avLst/>
          </a:prstGeom>
        </p:spPr>
        <p:txBody>
          <a:bodyPr anchor="t" rtlCol="false" tIns="0" lIns="0" bIns="0" rIns="0">
            <a:spAutoFit/>
          </a:bodyPr>
          <a:lstStyle/>
          <a:p>
            <a:pPr algn="ctr">
              <a:lnSpc>
                <a:spcPts val="2659"/>
              </a:lnSpc>
              <a:spcBef>
                <a:spcPct val="0"/>
              </a:spcBef>
            </a:pPr>
          </a:p>
        </p:txBody>
      </p:sp>
    </p:spTree>
  </p:cSld>
  <p:clrMapOvr>
    <a:masterClrMapping/>
  </p:clrMapOvr>
  <p:transition spd="slow">
    <p:push dir="u"/>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5000"/>
            </a:blip>
            <a:stretch>
              <a:fillRect l="0" t="0" r="0" b="0"/>
            </a:stretch>
          </a:blipFill>
        </p:spPr>
      </p:sp>
      <p:sp>
        <p:nvSpPr>
          <p:cNvPr name="Freeform 3" id="3"/>
          <p:cNvSpPr/>
          <p:nvPr/>
        </p:nvSpPr>
        <p:spPr>
          <a:xfrm flipH="false" flipV="false" rot="0">
            <a:off x="622133" y="3707440"/>
            <a:ext cx="6799539" cy="671559"/>
          </a:xfrm>
          <a:custGeom>
            <a:avLst/>
            <a:gdLst/>
            <a:ahLst/>
            <a:cxnLst/>
            <a:rect r="r" b="b" t="t" l="l"/>
            <a:pathLst>
              <a:path h="671559" w="6799539">
                <a:moveTo>
                  <a:pt x="0" y="0"/>
                </a:moveTo>
                <a:lnTo>
                  <a:pt x="6799539" y="0"/>
                </a:lnTo>
                <a:lnTo>
                  <a:pt x="6799539" y="671559"/>
                </a:lnTo>
                <a:lnTo>
                  <a:pt x="0" y="671559"/>
                </a:lnTo>
                <a:lnTo>
                  <a:pt x="0" y="0"/>
                </a:lnTo>
                <a:close/>
              </a:path>
            </a:pathLst>
          </a:custGeom>
          <a:blipFill>
            <a:blip r:embed="rId3"/>
            <a:stretch>
              <a:fillRect l="0" t="0" r="0" b="0"/>
            </a:stretch>
          </a:blipFill>
        </p:spPr>
      </p:sp>
      <p:sp>
        <p:nvSpPr>
          <p:cNvPr name="Freeform 4" id="4"/>
          <p:cNvSpPr/>
          <p:nvPr/>
        </p:nvSpPr>
        <p:spPr>
          <a:xfrm flipH="false" flipV="false" rot="0">
            <a:off x="234025" y="4609065"/>
            <a:ext cx="10417518" cy="600426"/>
          </a:xfrm>
          <a:custGeom>
            <a:avLst/>
            <a:gdLst/>
            <a:ahLst/>
            <a:cxnLst/>
            <a:rect r="r" b="b" t="t" l="l"/>
            <a:pathLst>
              <a:path h="600426" w="10417518">
                <a:moveTo>
                  <a:pt x="0" y="0"/>
                </a:moveTo>
                <a:lnTo>
                  <a:pt x="10417518" y="0"/>
                </a:lnTo>
                <a:lnTo>
                  <a:pt x="10417518" y="600426"/>
                </a:lnTo>
                <a:lnTo>
                  <a:pt x="0" y="600426"/>
                </a:lnTo>
                <a:lnTo>
                  <a:pt x="0" y="0"/>
                </a:lnTo>
                <a:close/>
              </a:path>
            </a:pathLst>
          </a:custGeom>
          <a:blipFill>
            <a:blip r:embed="rId4"/>
            <a:stretch>
              <a:fillRect l="0" t="-1130" r="0" b="-1130"/>
            </a:stretch>
          </a:blipFill>
        </p:spPr>
      </p:sp>
      <p:sp>
        <p:nvSpPr>
          <p:cNvPr name="Freeform 5" id="5"/>
          <p:cNvSpPr/>
          <p:nvPr/>
        </p:nvSpPr>
        <p:spPr>
          <a:xfrm flipH="false" flipV="false" rot="0">
            <a:off x="2209561" y="9114884"/>
            <a:ext cx="12548870" cy="1115141"/>
          </a:xfrm>
          <a:custGeom>
            <a:avLst/>
            <a:gdLst/>
            <a:ahLst/>
            <a:cxnLst/>
            <a:rect r="r" b="b" t="t" l="l"/>
            <a:pathLst>
              <a:path h="1115141" w="12548870">
                <a:moveTo>
                  <a:pt x="0" y="0"/>
                </a:moveTo>
                <a:lnTo>
                  <a:pt x="12548870" y="0"/>
                </a:lnTo>
                <a:lnTo>
                  <a:pt x="12548870" y="1115141"/>
                </a:lnTo>
                <a:lnTo>
                  <a:pt x="0" y="1115141"/>
                </a:lnTo>
                <a:lnTo>
                  <a:pt x="0" y="0"/>
                </a:lnTo>
                <a:close/>
              </a:path>
            </a:pathLst>
          </a:custGeom>
          <a:blipFill>
            <a:blip r:embed="rId5"/>
            <a:stretch>
              <a:fillRect l="0" t="0" r="0" b="0"/>
            </a:stretch>
          </a:blipFill>
        </p:spPr>
      </p:sp>
      <p:sp>
        <p:nvSpPr>
          <p:cNvPr name="Freeform 6" id="6"/>
          <p:cNvSpPr/>
          <p:nvPr/>
        </p:nvSpPr>
        <p:spPr>
          <a:xfrm flipH="false" flipV="false" rot="0">
            <a:off x="0" y="0"/>
            <a:ext cx="17640509" cy="560257"/>
          </a:xfrm>
          <a:custGeom>
            <a:avLst/>
            <a:gdLst/>
            <a:ahLst/>
            <a:cxnLst/>
            <a:rect r="r" b="b" t="t" l="l"/>
            <a:pathLst>
              <a:path h="560257" w="17640509">
                <a:moveTo>
                  <a:pt x="0" y="0"/>
                </a:moveTo>
                <a:lnTo>
                  <a:pt x="17640509" y="0"/>
                </a:lnTo>
                <a:lnTo>
                  <a:pt x="17640509" y="560257"/>
                </a:lnTo>
                <a:lnTo>
                  <a:pt x="0" y="560257"/>
                </a:lnTo>
                <a:lnTo>
                  <a:pt x="0" y="0"/>
                </a:lnTo>
                <a:close/>
              </a:path>
            </a:pathLst>
          </a:custGeom>
          <a:blipFill>
            <a:blip r:embed="rId6"/>
            <a:stretch>
              <a:fillRect l="0" t="0" r="0" b="0"/>
            </a:stretch>
          </a:blipFill>
        </p:spPr>
      </p:sp>
      <p:sp>
        <p:nvSpPr>
          <p:cNvPr name="Freeform 7" id="7"/>
          <p:cNvSpPr/>
          <p:nvPr/>
        </p:nvSpPr>
        <p:spPr>
          <a:xfrm flipH="false" flipV="false" rot="0">
            <a:off x="8975571" y="1248698"/>
            <a:ext cx="9790181" cy="2671925"/>
          </a:xfrm>
          <a:custGeom>
            <a:avLst/>
            <a:gdLst/>
            <a:ahLst/>
            <a:cxnLst/>
            <a:rect r="r" b="b" t="t" l="l"/>
            <a:pathLst>
              <a:path h="2671925" w="9790181">
                <a:moveTo>
                  <a:pt x="0" y="0"/>
                </a:moveTo>
                <a:lnTo>
                  <a:pt x="9790181" y="0"/>
                </a:lnTo>
                <a:lnTo>
                  <a:pt x="9790181" y="2671925"/>
                </a:lnTo>
                <a:lnTo>
                  <a:pt x="0" y="2671925"/>
                </a:lnTo>
                <a:lnTo>
                  <a:pt x="0" y="0"/>
                </a:lnTo>
                <a:close/>
              </a:path>
            </a:pathLst>
          </a:custGeom>
          <a:blipFill>
            <a:blip r:embed="rId7"/>
            <a:stretch>
              <a:fillRect l="0" t="0" r="0" b="0"/>
            </a:stretch>
          </a:blipFill>
        </p:spPr>
      </p:sp>
      <p:sp>
        <p:nvSpPr>
          <p:cNvPr name="AutoShape 8" id="8"/>
          <p:cNvSpPr/>
          <p:nvPr/>
        </p:nvSpPr>
        <p:spPr>
          <a:xfrm>
            <a:off x="1991756" y="6181448"/>
            <a:ext cx="6492240" cy="0"/>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234025" y="9258300"/>
            <a:ext cx="1750416" cy="967335"/>
          </a:xfrm>
          <a:custGeom>
            <a:avLst/>
            <a:gdLst/>
            <a:ahLst/>
            <a:cxnLst/>
            <a:rect r="r" b="b" t="t" l="l"/>
            <a:pathLst>
              <a:path h="967335" w="1750416">
                <a:moveTo>
                  <a:pt x="0" y="0"/>
                </a:moveTo>
                <a:lnTo>
                  <a:pt x="1750416" y="0"/>
                </a:lnTo>
                <a:lnTo>
                  <a:pt x="1750416" y="967335"/>
                </a:lnTo>
                <a:lnTo>
                  <a:pt x="0" y="967335"/>
                </a:lnTo>
                <a:lnTo>
                  <a:pt x="0" y="0"/>
                </a:lnTo>
                <a:close/>
              </a:path>
            </a:pathLst>
          </a:custGeom>
          <a:blipFill>
            <a:blip r:embed="rId8"/>
            <a:stretch>
              <a:fillRect l="0" t="0" r="0" b="0"/>
            </a:stretch>
          </a:blipFill>
        </p:spPr>
      </p:sp>
      <p:sp>
        <p:nvSpPr>
          <p:cNvPr name="Freeform 10" id="10"/>
          <p:cNvSpPr/>
          <p:nvPr/>
        </p:nvSpPr>
        <p:spPr>
          <a:xfrm flipH="false" flipV="false" rot="0">
            <a:off x="409603" y="2189685"/>
            <a:ext cx="7528316" cy="1042382"/>
          </a:xfrm>
          <a:custGeom>
            <a:avLst/>
            <a:gdLst/>
            <a:ahLst/>
            <a:cxnLst/>
            <a:rect r="r" b="b" t="t" l="l"/>
            <a:pathLst>
              <a:path h="1042382" w="7528316">
                <a:moveTo>
                  <a:pt x="0" y="0"/>
                </a:moveTo>
                <a:lnTo>
                  <a:pt x="7528316" y="0"/>
                </a:lnTo>
                <a:lnTo>
                  <a:pt x="7528316" y="1042382"/>
                </a:lnTo>
                <a:lnTo>
                  <a:pt x="0" y="1042382"/>
                </a:lnTo>
                <a:lnTo>
                  <a:pt x="0" y="0"/>
                </a:lnTo>
                <a:close/>
              </a:path>
            </a:pathLst>
          </a:custGeom>
          <a:blipFill>
            <a:blip r:embed="rId9"/>
            <a:stretch>
              <a:fillRect l="0" t="0" r="0" b="0"/>
            </a:stretch>
          </a:blipFill>
        </p:spPr>
      </p:sp>
      <p:sp>
        <p:nvSpPr>
          <p:cNvPr name="Freeform 11" id="11"/>
          <p:cNvSpPr/>
          <p:nvPr/>
        </p:nvSpPr>
        <p:spPr>
          <a:xfrm flipH="false" flipV="false" rot="0">
            <a:off x="941356" y="5293575"/>
            <a:ext cx="7542640" cy="1126158"/>
          </a:xfrm>
          <a:custGeom>
            <a:avLst/>
            <a:gdLst/>
            <a:ahLst/>
            <a:cxnLst/>
            <a:rect r="r" b="b" t="t" l="l"/>
            <a:pathLst>
              <a:path h="1126158" w="7542640">
                <a:moveTo>
                  <a:pt x="0" y="0"/>
                </a:moveTo>
                <a:lnTo>
                  <a:pt x="7542640" y="0"/>
                </a:lnTo>
                <a:lnTo>
                  <a:pt x="7542640" y="1126158"/>
                </a:lnTo>
                <a:lnTo>
                  <a:pt x="0" y="1126158"/>
                </a:lnTo>
                <a:lnTo>
                  <a:pt x="0" y="0"/>
                </a:lnTo>
                <a:close/>
              </a:path>
            </a:pathLst>
          </a:custGeom>
          <a:blipFill>
            <a:blip r:embed="rId10"/>
            <a:stretch>
              <a:fillRect l="0" t="0" r="0" b="0"/>
            </a:stretch>
          </a:blipFill>
        </p:spPr>
      </p:sp>
      <p:sp>
        <p:nvSpPr>
          <p:cNvPr name="Freeform 12" id="12"/>
          <p:cNvSpPr/>
          <p:nvPr/>
        </p:nvSpPr>
        <p:spPr>
          <a:xfrm flipH="false" flipV="false" rot="0">
            <a:off x="-33685" y="1140266"/>
            <a:ext cx="8111175" cy="468394"/>
          </a:xfrm>
          <a:custGeom>
            <a:avLst/>
            <a:gdLst/>
            <a:ahLst/>
            <a:cxnLst/>
            <a:rect r="r" b="b" t="t" l="l"/>
            <a:pathLst>
              <a:path h="468394" w="8111175">
                <a:moveTo>
                  <a:pt x="0" y="0"/>
                </a:moveTo>
                <a:lnTo>
                  <a:pt x="8111175" y="0"/>
                </a:lnTo>
                <a:lnTo>
                  <a:pt x="8111175" y="468394"/>
                </a:lnTo>
                <a:lnTo>
                  <a:pt x="0" y="468394"/>
                </a:lnTo>
                <a:lnTo>
                  <a:pt x="0" y="0"/>
                </a:lnTo>
                <a:close/>
              </a:path>
            </a:pathLst>
          </a:custGeom>
          <a:blipFill>
            <a:blip r:embed="rId11"/>
            <a:stretch>
              <a:fillRect l="0" t="0" r="0" b="-13684"/>
            </a:stretch>
          </a:blipFill>
        </p:spPr>
      </p:sp>
      <p:sp>
        <p:nvSpPr>
          <p:cNvPr name="TextBox 13" id="13"/>
          <p:cNvSpPr txBox="true"/>
          <p:nvPr/>
        </p:nvSpPr>
        <p:spPr>
          <a:xfrm rot="0">
            <a:off x="234025" y="6953133"/>
            <a:ext cx="9487167" cy="1390660"/>
          </a:xfrm>
          <a:prstGeom prst="rect">
            <a:avLst/>
          </a:prstGeom>
        </p:spPr>
        <p:txBody>
          <a:bodyPr anchor="t" rtlCol="false" tIns="0" lIns="0" bIns="0" rIns="0">
            <a:spAutoFit/>
          </a:bodyPr>
          <a:lstStyle/>
          <a:p>
            <a:pPr algn="ctr">
              <a:lnSpc>
                <a:spcPts val="2743"/>
              </a:lnSpc>
            </a:pPr>
            <a:r>
              <a:rPr lang="en-US" sz="1959">
                <a:solidFill>
                  <a:srgbClr val="000000"/>
                </a:solidFill>
                <a:latin typeface="DejaVu Serif Bold"/>
              </a:rPr>
              <a:t>Conclusion: We are 95% confident that the difference between the proportions of years with average incomes greater than $30,000 in Vietnam and Japan is between (-0.33726, -012274) .</a:t>
            </a:r>
          </a:p>
          <a:p>
            <a:pPr algn="ctr">
              <a:lnSpc>
                <a:spcPts val="2743"/>
              </a:lnSpc>
            </a:pPr>
          </a:p>
        </p:txBody>
      </p:sp>
      <p:sp>
        <p:nvSpPr>
          <p:cNvPr name="Freeform 14" id="14"/>
          <p:cNvSpPr/>
          <p:nvPr/>
        </p:nvSpPr>
        <p:spPr>
          <a:xfrm flipH="false" flipV="false" rot="0">
            <a:off x="11168320" y="4378999"/>
            <a:ext cx="6925339" cy="4735885"/>
          </a:xfrm>
          <a:custGeom>
            <a:avLst/>
            <a:gdLst/>
            <a:ahLst/>
            <a:cxnLst/>
            <a:rect r="r" b="b" t="t" l="l"/>
            <a:pathLst>
              <a:path h="4735885" w="6925339">
                <a:moveTo>
                  <a:pt x="0" y="0"/>
                </a:moveTo>
                <a:lnTo>
                  <a:pt x="6925339" y="0"/>
                </a:lnTo>
                <a:lnTo>
                  <a:pt x="6925339" y="4735885"/>
                </a:lnTo>
                <a:lnTo>
                  <a:pt x="0" y="4735885"/>
                </a:lnTo>
                <a:lnTo>
                  <a:pt x="0" y="0"/>
                </a:lnTo>
                <a:close/>
              </a:path>
            </a:pathLst>
          </a:custGeom>
          <a:blipFill>
            <a:blip r:embed="rId12"/>
            <a:stretch>
              <a:fillRect l="0" t="0" r="0" b="0"/>
            </a:stretch>
          </a:blipFill>
        </p:spPr>
      </p:sp>
    </p:spTree>
  </p:cSld>
  <p:clrMapOvr>
    <a:masterClrMapping/>
  </p:clrMapOvr>
  <p:transition spd="slow">
    <p:push dir="u"/>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3000"/>
            </a:blip>
            <a:stretch>
              <a:fillRect l="0" t="0" r="0" b="0"/>
            </a:stretch>
          </a:blipFill>
        </p:spPr>
      </p:sp>
      <p:grpSp>
        <p:nvGrpSpPr>
          <p:cNvPr name="Group 3" id="3"/>
          <p:cNvGrpSpPr/>
          <p:nvPr/>
        </p:nvGrpSpPr>
        <p:grpSpPr>
          <a:xfrm rot="0">
            <a:off x="-740214" y="-2179660"/>
            <a:ext cx="19028214" cy="4719749"/>
            <a:chOff x="0" y="0"/>
            <a:chExt cx="5011546" cy="1243061"/>
          </a:xfrm>
        </p:grpSpPr>
        <p:sp>
          <p:nvSpPr>
            <p:cNvPr name="Freeform 4" id="4"/>
            <p:cNvSpPr/>
            <p:nvPr/>
          </p:nvSpPr>
          <p:spPr>
            <a:xfrm flipH="false" flipV="false" rot="0">
              <a:off x="0" y="0"/>
              <a:ext cx="5011546" cy="1243061"/>
            </a:xfrm>
            <a:custGeom>
              <a:avLst/>
              <a:gdLst/>
              <a:ahLst/>
              <a:cxnLst/>
              <a:rect r="r" b="b" t="t" l="l"/>
              <a:pathLst>
                <a:path h="1243061" w="5011546">
                  <a:moveTo>
                    <a:pt x="0" y="0"/>
                  </a:moveTo>
                  <a:lnTo>
                    <a:pt x="5011546" y="0"/>
                  </a:lnTo>
                  <a:lnTo>
                    <a:pt x="5011546" y="1243061"/>
                  </a:lnTo>
                  <a:lnTo>
                    <a:pt x="0" y="1243061"/>
                  </a:lnTo>
                  <a:close/>
                </a:path>
              </a:pathLst>
            </a:custGeom>
            <a:solidFill>
              <a:srgbClr val="004AAD"/>
            </a:solidFill>
          </p:spPr>
        </p:sp>
        <p:sp>
          <p:nvSpPr>
            <p:cNvPr name="TextBox 5" id="5"/>
            <p:cNvSpPr txBox="true"/>
            <p:nvPr/>
          </p:nvSpPr>
          <p:spPr>
            <a:xfrm>
              <a:off x="0" y="-47625"/>
              <a:ext cx="5011546" cy="1290686"/>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322397" y="2830744"/>
            <a:ext cx="4026466" cy="7170728"/>
          </a:xfrm>
          <a:custGeom>
            <a:avLst/>
            <a:gdLst/>
            <a:ahLst/>
            <a:cxnLst/>
            <a:rect r="r" b="b" t="t" l="l"/>
            <a:pathLst>
              <a:path h="7170728" w="4026466">
                <a:moveTo>
                  <a:pt x="0" y="0"/>
                </a:moveTo>
                <a:lnTo>
                  <a:pt x="4026466" y="0"/>
                </a:lnTo>
                <a:lnTo>
                  <a:pt x="4026466" y="7170729"/>
                </a:lnTo>
                <a:lnTo>
                  <a:pt x="0" y="7170729"/>
                </a:lnTo>
                <a:lnTo>
                  <a:pt x="0" y="0"/>
                </a:lnTo>
                <a:close/>
              </a:path>
            </a:pathLst>
          </a:custGeom>
          <a:blipFill>
            <a:blip r:embed="rId3"/>
            <a:stretch>
              <a:fillRect l="0" t="0" r="0" b="0"/>
            </a:stretch>
          </a:blipFill>
        </p:spPr>
      </p:sp>
      <p:sp>
        <p:nvSpPr>
          <p:cNvPr name="Freeform 7" id="7"/>
          <p:cNvSpPr/>
          <p:nvPr/>
        </p:nvSpPr>
        <p:spPr>
          <a:xfrm flipH="false" flipV="false" rot="0">
            <a:off x="8070365" y="3546463"/>
            <a:ext cx="2882752" cy="6081677"/>
          </a:xfrm>
          <a:custGeom>
            <a:avLst/>
            <a:gdLst/>
            <a:ahLst/>
            <a:cxnLst/>
            <a:rect r="r" b="b" t="t" l="l"/>
            <a:pathLst>
              <a:path h="6081677" w="2882752">
                <a:moveTo>
                  <a:pt x="0" y="0"/>
                </a:moveTo>
                <a:lnTo>
                  <a:pt x="2882752" y="0"/>
                </a:lnTo>
                <a:lnTo>
                  <a:pt x="2882752" y="6081677"/>
                </a:lnTo>
                <a:lnTo>
                  <a:pt x="0" y="6081677"/>
                </a:lnTo>
                <a:lnTo>
                  <a:pt x="0" y="0"/>
                </a:lnTo>
                <a:close/>
              </a:path>
            </a:pathLst>
          </a:custGeom>
          <a:blipFill>
            <a:blip r:embed="rId4"/>
            <a:stretch>
              <a:fillRect l="0" t="0" r="0" b="0"/>
            </a:stretch>
          </a:blipFill>
        </p:spPr>
      </p:sp>
      <p:sp>
        <p:nvSpPr>
          <p:cNvPr name="TextBox 8" id="8"/>
          <p:cNvSpPr txBox="true"/>
          <p:nvPr/>
        </p:nvSpPr>
        <p:spPr>
          <a:xfrm rot="0">
            <a:off x="1926866" y="206289"/>
            <a:ext cx="14380250" cy="1976756"/>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Archivo Black"/>
              </a:rPr>
              <a:t>7. </a:t>
            </a:r>
            <a:r>
              <a:rPr lang="en-US" sz="2799">
                <a:solidFill>
                  <a:srgbClr val="FFFFFF"/>
                </a:solidFill>
                <a:latin typeface="Archivo Black"/>
              </a:rPr>
              <a:t>Regression analysis. In this requirement, you are expected to complete</a:t>
            </a:r>
          </a:p>
          <a:p>
            <a:pPr algn="ctr">
              <a:lnSpc>
                <a:spcPts val="3919"/>
              </a:lnSpc>
              <a:spcBef>
                <a:spcPct val="0"/>
              </a:spcBef>
            </a:pPr>
            <a:r>
              <a:rPr lang="en-US" sz="2799">
                <a:solidFill>
                  <a:srgbClr val="FFFFFF"/>
                </a:solidFill>
                <a:latin typeface="Archivo Black"/>
              </a:rPr>
              <a:t>the following steps:</a:t>
            </a:r>
          </a:p>
          <a:p>
            <a:pPr algn="ctr">
              <a:lnSpc>
                <a:spcPts val="3919"/>
              </a:lnSpc>
              <a:spcBef>
                <a:spcPct val="0"/>
              </a:spcBef>
            </a:pPr>
          </a:p>
          <a:p>
            <a:pPr algn="ctr">
              <a:lnSpc>
                <a:spcPts val="3919"/>
              </a:lnSpc>
              <a:spcBef>
                <a:spcPct val="0"/>
              </a:spcBef>
            </a:pPr>
            <a:r>
              <a:rPr lang="en-US" sz="2799">
                <a:solidFill>
                  <a:srgbClr val="FFFFFF"/>
                </a:solidFill>
                <a:latin typeface="Times New Roman Bold Italics"/>
              </a:rPr>
              <a:t>(Đức Bình</a:t>
            </a:r>
            <a:r>
              <a:rPr lang="en-US" sz="2799">
                <a:solidFill>
                  <a:srgbClr val="FFFFFF"/>
                </a:solidFill>
                <a:latin typeface="Times New Roman"/>
              </a:rPr>
              <a:t>)</a:t>
            </a:r>
          </a:p>
        </p:txBody>
      </p:sp>
      <p:sp>
        <p:nvSpPr>
          <p:cNvPr name="TextBox 9" id="9"/>
          <p:cNvSpPr txBox="true"/>
          <p:nvPr/>
        </p:nvSpPr>
        <p:spPr>
          <a:xfrm rot="0">
            <a:off x="11613760" y="3704578"/>
            <a:ext cx="5973192" cy="1701429"/>
          </a:xfrm>
          <a:prstGeom prst="rect">
            <a:avLst/>
          </a:prstGeom>
        </p:spPr>
        <p:txBody>
          <a:bodyPr anchor="t" rtlCol="false" tIns="0" lIns="0" bIns="0" rIns="0">
            <a:spAutoFit/>
          </a:bodyPr>
          <a:lstStyle/>
          <a:p>
            <a:pPr>
              <a:lnSpc>
                <a:spcPts val="2266"/>
              </a:lnSpc>
              <a:spcBef>
                <a:spcPct val="0"/>
              </a:spcBef>
            </a:pPr>
            <a:r>
              <a:rPr lang="en-US" sz="1619">
                <a:solidFill>
                  <a:srgbClr val="000000"/>
                </a:solidFill>
                <a:latin typeface="Archivo Black"/>
              </a:rPr>
              <a:t>a) Identify two random variables X and Y in data.</a:t>
            </a:r>
          </a:p>
          <a:p>
            <a:pPr>
              <a:lnSpc>
                <a:spcPts val="2266"/>
              </a:lnSpc>
              <a:spcBef>
                <a:spcPct val="0"/>
              </a:spcBef>
            </a:pPr>
            <a:r>
              <a:rPr lang="en-US" sz="1619">
                <a:solidFill>
                  <a:srgbClr val="000000"/>
                </a:solidFill>
                <a:latin typeface="Archivo Black"/>
              </a:rPr>
              <a:t>b) Construct a scatter plot for the data.</a:t>
            </a:r>
          </a:p>
          <a:p>
            <a:pPr>
              <a:lnSpc>
                <a:spcPts val="2266"/>
              </a:lnSpc>
              <a:spcBef>
                <a:spcPct val="0"/>
              </a:spcBef>
            </a:pPr>
            <a:r>
              <a:rPr lang="en-US" sz="1619">
                <a:solidFill>
                  <a:srgbClr val="000000"/>
                </a:solidFill>
                <a:latin typeface="Archivo Black"/>
              </a:rPr>
              <a:t>c) Compute the sample correlation coefficient.</a:t>
            </a:r>
          </a:p>
          <a:p>
            <a:pPr>
              <a:lnSpc>
                <a:spcPts val="2266"/>
              </a:lnSpc>
              <a:spcBef>
                <a:spcPct val="0"/>
              </a:spcBef>
            </a:pPr>
            <a:r>
              <a:rPr lang="en-US" sz="1619">
                <a:solidFill>
                  <a:srgbClr val="000000"/>
                </a:solidFill>
                <a:latin typeface="Archivo Black"/>
              </a:rPr>
              <a:t>d) Find the equation of the estimated regression line.</a:t>
            </a:r>
          </a:p>
          <a:p>
            <a:pPr>
              <a:lnSpc>
                <a:spcPts val="2266"/>
              </a:lnSpc>
              <a:spcBef>
                <a:spcPct val="0"/>
              </a:spcBef>
            </a:pPr>
            <a:r>
              <a:rPr lang="en-US" sz="1619">
                <a:solidFill>
                  <a:srgbClr val="000000"/>
                </a:solidFill>
                <a:latin typeface="Archivo Black"/>
              </a:rPr>
              <a:t>Predict a future value for Y.</a:t>
            </a:r>
          </a:p>
          <a:p>
            <a:pPr>
              <a:lnSpc>
                <a:spcPts val="2266"/>
              </a:lnSpc>
              <a:spcBef>
                <a:spcPct val="0"/>
              </a:spcBef>
            </a:pPr>
            <a:r>
              <a:rPr lang="en-US" sz="1619">
                <a:solidFill>
                  <a:srgbClr val="000000"/>
                </a:solidFill>
                <a:latin typeface="Archivo Black"/>
              </a:rPr>
              <a:t>e) Test the significance of regression.</a:t>
            </a:r>
          </a:p>
        </p:txBody>
      </p:sp>
      <p:grpSp>
        <p:nvGrpSpPr>
          <p:cNvPr name="Group 10" id="10"/>
          <p:cNvGrpSpPr/>
          <p:nvPr/>
        </p:nvGrpSpPr>
        <p:grpSpPr>
          <a:xfrm rot="0">
            <a:off x="4679809" y="6587301"/>
            <a:ext cx="2276475" cy="198120"/>
            <a:chOff x="0" y="0"/>
            <a:chExt cx="3035300" cy="264160"/>
          </a:xfrm>
        </p:grpSpPr>
        <p:sp>
          <p:nvSpPr>
            <p:cNvPr name="Freeform 11" id="11"/>
            <p:cNvSpPr/>
            <p:nvPr/>
          </p:nvSpPr>
          <p:spPr>
            <a:xfrm flipH="false" flipV="false" rot="0">
              <a:off x="49530" y="8890"/>
              <a:ext cx="2936240" cy="212090"/>
            </a:xfrm>
            <a:custGeom>
              <a:avLst/>
              <a:gdLst/>
              <a:ahLst/>
              <a:cxnLst/>
              <a:rect r="r" b="b" t="t" l="l"/>
              <a:pathLst>
                <a:path h="212090" w="2936240">
                  <a:moveTo>
                    <a:pt x="68580" y="66040"/>
                  </a:moveTo>
                  <a:cubicBezTo>
                    <a:pt x="452120" y="60960"/>
                    <a:pt x="511810" y="46990"/>
                    <a:pt x="664210" y="41910"/>
                  </a:cubicBezTo>
                  <a:cubicBezTo>
                    <a:pt x="1066800" y="27940"/>
                    <a:pt x="2678430" y="0"/>
                    <a:pt x="2872740" y="46990"/>
                  </a:cubicBezTo>
                  <a:cubicBezTo>
                    <a:pt x="2904490" y="54610"/>
                    <a:pt x="2914650" y="60960"/>
                    <a:pt x="2924810" y="73660"/>
                  </a:cubicBezTo>
                  <a:cubicBezTo>
                    <a:pt x="2933700" y="83820"/>
                    <a:pt x="2936240" y="100330"/>
                    <a:pt x="2934970" y="113030"/>
                  </a:cubicBezTo>
                  <a:cubicBezTo>
                    <a:pt x="2933700" y="125730"/>
                    <a:pt x="2928620" y="140970"/>
                    <a:pt x="2921000" y="149860"/>
                  </a:cubicBezTo>
                  <a:cubicBezTo>
                    <a:pt x="2913380" y="160020"/>
                    <a:pt x="2899410" y="168910"/>
                    <a:pt x="2886710" y="170180"/>
                  </a:cubicBezTo>
                  <a:cubicBezTo>
                    <a:pt x="2870200" y="172720"/>
                    <a:pt x="2842260" y="166370"/>
                    <a:pt x="2829560" y="154940"/>
                  </a:cubicBezTo>
                  <a:cubicBezTo>
                    <a:pt x="2816860" y="143510"/>
                    <a:pt x="2809240" y="115570"/>
                    <a:pt x="2810510" y="99060"/>
                  </a:cubicBezTo>
                  <a:cubicBezTo>
                    <a:pt x="2811780" y="85090"/>
                    <a:pt x="2820670" y="72390"/>
                    <a:pt x="2829560" y="63500"/>
                  </a:cubicBezTo>
                  <a:cubicBezTo>
                    <a:pt x="2838450" y="54610"/>
                    <a:pt x="2852420" y="46990"/>
                    <a:pt x="2866390" y="46990"/>
                  </a:cubicBezTo>
                  <a:cubicBezTo>
                    <a:pt x="2882900" y="46990"/>
                    <a:pt x="2909570" y="57150"/>
                    <a:pt x="2921000" y="68580"/>
                  </a:cubicBezTo>
                  <a:cubicBezTo>
                    <a:pt x="2929890" y="77470"/>
                    <a:pt x="2933700" y="92710"/>
                    <a:pt x="2934970" y="105410"/>
                  </a:cubicBezTo>
                  <a:cubicBezTo>
                    <a:pt x="2936240" y="118110"/>
                    <a:pt x="2933700" y="134620"/>
                    <a:pt x="2924810" y="144780"/>
                  </a:cubicBezTo>
                  <a:cubicBezTo>
                    <a:pt x="2914650" y="157480"/>
                    <a:pt x="2904490" y="163830"/>
                    <a:pt x="2872740" y="171450"/>
                  </a:cubicBezTo>
                  <a:cubicBezTo>
                    <a:pt x="2702560" y="212090"/>
                    <a:pt x="1551940" y="167640"/>
                    <a:pt x="1129030" y="171450"/>
                  </a:cubicBezTo>
                  <a:cubicBezTo>
                    <a:pt x="887730" y="173990"/>
                    <a:pt x="702310" y="173990"/>
                    <a:pt x="558800" y="182880"/>
                  </a:cubicBezTo>
                  <a:cubicBezTo>
                    <a:pt x="472440" y="187960"/>
                    <a:pt x="425450" y="200660"/>
                    <a:pt x="350520" y="204470"/>
                  </a:cubicBezTo>
                  <a:cubicBezTo>
                    <a:pt x="264160" y="208280"/>
                    <a:pt x="121920" y="212090"/>
                    <a:pt x="68580" y="201930"/>
                  </a:cubicBezTo>
                  <a:cubicBezTo>
                    <a:pt x="46990" y="198120"/>
                    <a:pt x="34290" y="195580"/>
                    <a:pt x="22860" y="185420"/>
                  </a:cubicBezTo>
                  <a:cubicBezTo>
                    <a:pt x="11430" y="175260"/>
                    <a:pt x="2540" y="157480"/>
                    <a:pt x="1270" y="142240"/>
                  </a:cubicBezTo>
                  <a:cubicBezTo>
                    <a:pt x="0" y="124460"/>
                    <a:pt x="10160" y="96520"/>
                    <a:pt x="22860" y="83820"/>
                  </a:cubicBezTo>
                  <a:cubicBezTo>
                    <a:pt x="34290" y="72390"/>
                    <a:pt x="68580" y="66040"/>
                    <a:pt x="68580" y="66040"/>
                  </a:cubicBezTo>
                </a:path>
              </a:pathLst>
            </a:custGeom>
            <a:solidFill>
              <a:srgbClr val="E7191F"/>
            </a:solidFill>
            <a:ln cap="sq">
              <a:noFill/>
              <a:prstDash val="solid"/>
              <a:miter/>
            </a:ln>
          </p:spPr>
        </p:sp>
      </p:grpSp>
      <p:grpSp>
        <p:nvGrpSpPr>
          <p:cNvPr name="Group 12" id="12"/>
          <p:cNvGrpSpPr/>
          <p:nvPr/>
        </p:nvGrpSpPr>
        <p:grpSpPr>
          <a:xfrm rot="0">
            <a:off x="4623612" y="6054854"/>
            <a:ext cx="874395" cy="728662"/>
            <a:chOff x="0" y="0"/>
            <a:chExt cx="1165860" cy="971550"/>
          </a:xfrm>
        </p:grpSpPr>
        <p:sp>
          <p:nvSpPr>
            <p:cNvPr name="Freeform 13" id="13"/>
            <p:cNvSpPr/>
            <p:nvPr/>
          </p:nvSpPr>
          <p:spPr>
            <a:xfrm flipH="false" flipV="false" rot="0">
              <a:off x="46990" y="49530"/>
              <a:ext cx="1069340" cy="873760"/>
            </a:xfrm>
            <a:custGeom>
              <a:avLst/>
              <a:gdLst/>
              <a:ahLst/>
              <a:cxnLst/>
              <a:rect r="r" b="b" t="t" l="l"/>
              <a:pathLst>
                <a:path h="873760" w="1069340">
                  <a:moveTo>
                    <a:pt x="30480" y="749300"/>
                  </a:moveTo>
                  <a:cubicBezTo>
                    <a:pt x="187960" y="632460"/>
                    <a:pt x="243840" y="563880"/>
                    <a:pt x="325120" y="499110"/>
                  </a:cubicBezTo>
                  <a:cubicBezTo>
                    <a:pt x="443230" y="403860"/>
                    <a:pt x="670560" y="265430"/>
                    <a:pt x="786130" y="173990"/>
                  </a:cubicBezTo>
                  <a:cubicBezTo>
                    <a:pt x="861060" y="114300"/>
                    <a:pt x="922020" y="40640"/>
                    <a:pt x="961390" y="16510"/>
                  </a:cubicBezTo>
                  <a:cubicBezTo>
                    <a:pt x="977900" y="6350"/>
                    <a:pt x="986790" y="0"/>
                    <a:pt x="1000760" y="1270"/>
                  </a:cubicBezTo>
                  <a:cubicBezTo>
                    <a:pt x="1018540" y="2540"/>
                    <a:pt x="1045210" y="16510"/>
                    <a:pt x="1056640" y="29210"/>
                  </a:cubicBezTo>
                  <a:cubicBezTo>
                    <a:pt x="1065530" y="40640"/>
                    <a:pt x="1068070" y="55880"/>
                    <a:pt x="1068070" y="69850"/>
                  </a:cubicBezTo>
                  <a:cubicBezTo>
                    <a:pt x="1068070" y="82550"/>
                    <a:pt x="1064260" y="99060"/>
                    <a:pt x="1054100" y="109220"/>
                  </a:cubicBezTo>
                  <a:cubicBezTo>
                    <a:pt x="1042670" y="121920"/>
                    <a:pt x="1013460" y="133350"/>
                    <a:pt x="996950" y="133350"/>
                  </a:cubicBezTo>
                  <a:cubicBezTo>
                    <a:pt x="982980" y="133350"/>
                    <a:pt x="969010" y="125730"/>
                    <a:pt x="958850" y="116840"/>
                  </a:cubicBezTo>
                  <a:cubicBezTo>
                    <a:pt x="948690" y="107950"/>
                    <a:pt x="938530" y="93980"/>
                    <a:pt x="937260" y="80010"/>
                  </a:cubicBezTo>
                  <a:cubicBezTo>
                    <a:pt x="935990" y="63500"/>
                    <a:pt x="943610" y="33020"/>
                    <a:pt x="956310" y="20320"/>
                  </a:cubicBezTo>
                  <a:cubicBezTo>
                    <a:pt x="969010" y="7620"/>
                    <a:pt x="999490" y="0"/>
                    <a:pt x="1016000" y="2540"/>
                  </a:cubicBezTo>
                  <a:cubicBezTo>
                    <a:pt x="1029970" y="3810"/>
                    <a:pt x="1042670" y="12700"/>
                    <a:pt x="1051560" y="24130"/>
                  </a:cubicBezTo>
                  <a:cubicBezTo>
                    <a:pt x="1061720" y="38100"/>
                    <a:pt x="1069340" y="67310"/>
                    <a:pt x="1066800" y="83820"/>
                  </a:cubicBezTo>
                  <a:cubicBezTo>
                    <a:pt x="1064260" y="97790"/>
                    <a:pt x="1056640" y="104140"/>
                    <a:pt x="1043940" y="119380"/>
                  </a:cubicBezTo>
                  <a:cubicBezTo>
                    <a:pt x="1012190" y="154940"/>
                    <a:pt x="930910" y="217170"/>
                    <a:pt x="852170" y="278130"/>
                  </a:cubicBezTo>
                  <a:cubicBezTo>
                    <a:pt x="736600" y="367030"/>
                    <a:pt x="524510" y="499110"/>
                    <a:pt x="408940" y="595630"/>
                  </a:cubicBezTo>
                  <a:cubicBezTo>
                    <a:pt x="326390" y="664210"/>
                    <a:pt x="267970" y="739140"/>
                    <a:pt x="210820" y="786130"/>
                  </a:cubicBezTo>
                  <a:cubicBezTo>
                    <a:pt x="172720" y="817880"/>
                    <a:pt x="137160" y="844550"/>
                    <a:pt x="109220" y="858520"/>
                  </a:cubicBezTo>
                  <a:cubicBezTo>
                    <a:pt x="91440" y="867410"/>
                    <a:pt x="78740" y="873760"/>
                    <a:pt x="63500" y="871220"/>
                  </a:cubicBezTo>
                  <a:cubicBezTo>
                    <a:pt x="45720" y="868680"/>
                    <a:pt x="20320" y="850900"/>
                    <a:pt x="10160" y="835660"/>
                  </a:cubicBezTo>
                  <a:cubicBezTo>
                    <a:pt x="2540" y="822960"/>
                    <a:pt x="0" y="802640"/>
                    <a:pt x="3810" y="788670"/>
                  </a:cubicBezTo>
                  <a:cubicBezTo>
                    <a:pt x="7620" y="774700"/>
                    <a:pt x="30480" y="749300"/>
                    <a:pt x="30480" y="749300"/>
                  </a:cubicBezTo>
                </a:path>
              </a:pathLst>
            </a:custGeom>
            <a:solidFill>
              <a:srgbClr val="E7191F"/>
            </a:solidFill>
            <a:ln cap="sq">
              <a:noFill/>
              <a:prstDash val="solid"/>
              <a:miter/>
            </a:ln>
          </p:spPr>
        </p:sp>
      </p:grpSp>
      <p:grpSp>
        <p:nvGrpSpPr>
          <p:cNvPr name="Group 14" id="14"/>
          <p:cNvGrpSpPr/>
          <p:nvPr/>
        </p:nvGrpSpPr>
        <p:grpSpPr>
          <a:xfrm rot="0">
            <a:off x="4597894" y="6620639"/>
            <a:ext cx="706755" cy="537210"/>
            <a:chOff x="0" y="0"/>
            <a:chExt cx="942340" cy="716280"/>
          </a:xfrm>
        </p:grpSpPr>
        <p:sp>
          <p:nvSpPr>
            <p:cNvPr name="Freeform 15" id="15"/>
            <p:cNvSpPr/>
            <p:nvPr/>
          </p:nvSpPr>
          <p:spPr>
            <a:xfrm flipH="false" flipV="false" rot="0">
              <a:off x="48260" y="46990"/>
              <a:ext cx="847090" cy="622300"/>
            </a:xfrm>
            <a:custGeom>
              <a:avLst/>
              <a:gdLst/>
              <a:ahLst/>
              <a:cxnLst/>
              <a:rect r="r" b="b" t="t" l="l"/>
              <a:pathLst>
                <a:path h="622300" w="847090">
                  <a:moveTo>
                    <a:pt x="96520" y="3810"/>
                  </a:moveTo>
                  <a:cubicBezTo>
                    <a:pt x="396240" y="91440"/>
                    <a:pt x="443230" y="124460"/>
                    <a:pt x="488950" y="158750"/>
                  </a:cubicBezTo>
                  <a:cubicBezTo>
                    <a:pt x="533400" y="191770"/>
                    <a:pt x="563880" y="222250"/>
                    <a:pt x="609600" y="265430"/>
                  </a:cubicBezTo>
                  <a:cubicBezTo>
                    <a:pt x="673100" y="327660"/>
                    <a:pt x="803910" y="450850"/>
                    <a:pt x="831850" y="501650"/>
                  </a:cubicBezTo>
                  <a:cubicBezTo>
                    <a:pt x="842010" y="521970"/>
                    <a:pt x="844550" y="533400"/>
                    <a:pt x="843280" y="548640"/>
                  </a:cubicBezTo>
                  <a:cubicBezTo>
                    <a:pt x="842010" y="563880"/>
                    <a:pt x="834390" y="582930"/>
                    <a:pt x="824230" y="594360"/>
                  </a:cubicBezTo>
                  <a:cubicBezTo>
                    <a:pt x="814070" y="605790"/>
                    <a:pt x="797560" y="615950"/>
                    <a:pt x="782320" y="618490"/>
                  </a:cubicBezTo>
                  <a:cubicBezTo>
                    <a:pt x="767080" y="621030"/>
                    <a:pt x="748030" y="621030"/>
                    <a:pt x="734060" y="612140"/>
                  </a:cubicBezTo>
                  <a:cubicBezTo>
                    <a:pt x="717550" y="601980"/>
                    <a:pt x="694690" y="575310"/>
                    <a:pt x="692150" y="553720"/>
                  </a:cubicBezTo>
                  <a:cubicBezTo>
                    <a:pt x="689610" y="533400"/>
                    <a:pt x="702310" y="500380"/>
                    <a:pt x="716280" y="486410"/>
                  </a:cubicBezTo>
                  <a:cubicBezTo>
                    <a:pt x="727710" y="474980"/>
                    <a:pt x="745490" y="468630"/>
                    <a:pt x="760730" y="467360"/>
                  </a:cubicBezTo>
                  <a:cubicBezTo>
                    <a:pt x="775970" y="466090"/>
                    <a:pt x="795020" y="471170"/>
                    <a:pt x="807720" y="478790"/>
                  </a:cubicBezTo>
                  <a:cubicBezTo>
                    <a:pt x="820420" y="486410"/>
                    <a:pt x="833120" y="502920"/>
                    <a:pt x="838200" y="516890"/>
                  </a:cubicBezTo>
                  <a:cubicBezTo>
                    <a:pt x="843280" y="530860"/>
                    <a:pt x="847090" y="549910"/>
                    <a:pt x="840740" y="565150"/>
                  </a:cubicBezTo>
                  <a:cubicBezTo>
                    <a:pt x="833120" y="582930"/>
                    <a:pt x="807720" y="608330"/>
                    <a:pt x="789940" y="615950"/>
                  </a:cubicBezTo>
                  <a:cubicBezTo>
                    <a:pt x="774700" y="622300"/>
                    <a:pt x="759460" y="621030"/>
                    <a:pt x="741680" y="614680"/>
                  </a:cubicBezTo>
                  <a:cubicBezTo>
                    <a:pt x="712470" y="604520"/>
                    <a:pt x="675640" y="571500"/>
                    <a:pt x="640080" y="535940"/>
                  </a:cubicBezTo>
                  <a:cubicBezTo>
                    <a:pt x="586740" y="482600"/>
                    <a:pt x="530860" y="370840"/>
                    <a:pt x="467360" y="314960"/>
                  </a:cubicBezTo>
                  <a:cubicBezTo>
                    <a:pt x="412750" y="266700"/>
                    <a:pt x="355600" y="237490"/>
                    <a:pt x="288290" y="208280"/>
                  </a:cubicBezTo>
                  <a:cubicBezTo>
                    <a:pt x="212090" y="175260"/>
                    <a:pt x="67310" y="165100"/>
                    <a:pt x="27940" y="133350"/>
                  </a:cubicBezTo>
                  <a:cubicBezTo>
                    <a:pt x="10160" y="119380"/>
                    <a:pt x="5080" y="102870"/>
                    <a:pt x="2540" y="86360"/>
                  </a:cubicBezTo>
                  <a:cubicBezTo>
                    <a:pt x="0" y="69850"/>
                    <a:pt x="6350" y="48260"/>
                    <a:pt x="15240" y="34290"/>
                  </a:cubicBezTo>
                  <a:cubicBezTo>
                    <a:pt x="24130" y="20320"/>
                    <a:pt x="44450" y="8890"/>
                    <a:pt x="59690" y="3810"/>
                  </a:cubicBezTo>
                  <a:cubicBezTo>
                    <a:pt x="72390" y="0"/>
                    <a:pt x="96520" y="3810"/>
                    <a:pt x="96520" y="3810"/>
                  </a:cubicBezTo>
                </a:path>
              </a:pathLst>
            </a:custGeom>
            <a:solidFill>
              <a:srgbClr val="E7191F"/>
            </a:solidFill>
            <a:ln cap="sq">
              <a:noFill/>
              <a:prstDash val="solid"/>
              <a:miter/>
            </a:ln>
          </p:spPr>
        </p:sp>
      </p:grpSp>
      <p:sp>
        <p:nvSpPr>
          <p:cNvPr name="TextBox 16" id="16"/>
          <p:cNvSpPr txBox="true"/>
          <p:nvPr/>
        </p:nvSpPr>
        <p:spPr>
          <a:xfrm rot="0">
            <a:off x="5304649" y="6747321"/>
            <a:ext cx="2518066" cy="332707"/>
          </a:xfrm>
          <a:prstGeom prst="rect">
            <a:avLst/>
          </a:prstGeom>
        </p:spPr>
        <p:txBody>
          <a:bodyPr anchor="t" rtlCol="false" tIns="0" lIns="0" bIns="0" rIns="0">
            <a:spAutoFit/>
          </a:bodyPr>
          <a:lstStyle/>
          <a:p>
            <a:pPr algn="ctr">
              <a:lnSpc>
                <a:spcPts val="2715"/>
              </a:lnSpc>
            </a:pPr>
            <a:r>
              <a:rPr lang="en-US" sz="1939">
                <a:solidFill>
                  <a:srgbClr val="000000"/>
                </a:solidFill>
                <a:latin typeface="Archivo Black"/>
              </a:rPr>
              <a:t>(Sample Viet Nam)</a:t>
            </a:r>
          </a:p>
        </p:txBody>
      </p:sp>
      <p:sp>
        <p:nvSpPr>
          <p:cNvPr name="TextBox 17" id="17"/>
          <p:cNvSpPr txBox="true"/>
          <p:nvPr/>
        </p:nvSpPr>
        <p:spPr>
          <a:xfrm rot="0">
            <a:off x="12447706" y="2784924"/>
            <a:ext cx="3859411" cy="630012"/>
          </a:xfrm>
          <a:prstGeom prst="rect">
            <a:avLst/>
          </a:prstGeom>
        </p:spPr>
        <p:txBody>
          <a:bodyPr anchor="t" rtlCol="false" tIns="0" lIns="0" bIns="0" rIns="0">
            <a:spAutoFit/>
          </a:bodyPr>
          <a:lstStyle/>
          <a:p>
            <a:pPr algn="ctr">
              <a:lnSpc>
                <a:spcPts val="5174"/>
              </a:lnSpc>
            </a:pPr>
            <a:r>
              <a:rPr lang="en-US" sz="3696" u="sng">
                <a:solidFill>
                  <a:srgbClr val="000000"/>
                </a:solidFill>
                <a:latin typeface="Archivo Black"/>
              </a:rPr>
              <a:t>Subs Question:</a:t>
            </a:r>
          </a:p>
        </p:txBody>
      </p:sp>
    </p:spTree>
  </p:cSld>
  <p:clrMapOvr>
    <a:masterClrMapping/>
  </p:clrMapOvr>
  <p:transition spd="slow">
    <p:push dir="u"/>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3000"/>
            </a:blip>
            <a:stretch>
              <a:fillRect l="0" t="0" r="0" b="0"/>
            </a:stretch>
          </a:blipFill>
        </p:spPr>
      </p:sp>
      <p:grpSp>
        <p:nvGrpSpPr>
          <p:cNvPr name="Group 3" id="3"/>
          <p:cNvGrpSpPr/>
          <p:nvPr/>
        </p:nvGrpSpPr>
        <p:grpSpPr>
          <a:xfrm rot="0">
            <a:off x="-740214" y="-2179660"/>
            <a:ext cx="19028214" cy="4719749"/>
            <a:chOff x="0" y="0"/>
            <a:chExt cx="5011546" cy="1243061"/>
          </a:xfrm>
        </p:grpSpPr>
        <p:sp>
          <p:nvSpPr>
            <p:cNvPr name="Freeform 4" id="4"/>
            <p:cNvSpPr/>
            <p:nvPr/>
          </p:nvSpPr>
          <p:spPr>
            <a:xfrm flipH="false" flipV="false" rot="0">
              <a:off x="0" y="0"/>
              <a:ext cx="5011546" cy="1243061"/>
            </a:xfrm>
            <a:custGeom>
              <a:avLst/>
              <a:gdLst/>
              <a:ahLst/>
              <a:cxnLst/>
              <a:rect r="r" b="b" t="t" l="l"/>
              <a:pathLst>
                <a:path h="1243061" w="5011546">
                  <a:moveTo>
                    <a:pt x="0" y="0"/>
                  </a:moveTo>
                  <a:lnTo>
                    <a:pt x="5011546" y="0"/>
                  </a:lnTo>
                  <a:lnTo>
                    <a:pt x="5011546" y="1243061"/>
                  </a:lnTo>
                  <a:lnTo>
                    <a:pt x="0" y="1243061"/>
                  </a:lnTo>
                  <a:close/>
                </a:path>
              </a:pathLst>
            </a:custGeom>
            <a:solidFill>
              <a:srgbClr val="004AAD"/>
            </a:solidFill>
          </p:spPr>
        </p:sp>
        <p:sp>
          <p:nvSpPr>
            <p:cNvPr name="TextBox 5" id="5"/>
            <p:cNvSpPr txBox="true"/>
            <p:nvPr/>
          </p:nvSpPr>
          <p:spPr>
            <a:xfrm>
              <a:off x="0" y="-47625"/>
              <a:ext cx="5011546" cy="1290686"/>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517509" y="3787806"/>
            <a:ext cx="10182225" cy="1059783"/>
          </a:xfrm>
          <a:custGeom>
            <a:avLst/>
            <a:gdLst/>
            <a:ahLst/>
            <a:cxnLst/>
            <a:rect r="r" b="b" t="t" l="l"/>
            <a:pathLst>
              <a:path h="1059783" w="10182225">
                <a:moveTo>
                  <a:pt x="0" y="0"/>
                </a:moveTo>
                <a:lnTo>
                  <a:pt x="10182225" y="0"/>
                </a:lnTo>
                <a:lnTo>
                  <a:pt x="10182225" y="1059782"/>
                </a:lnTo>
                <a:lnTo>
                  <a:pt x="0" y="1059782"/>
                </a:lnTo>
                <a:lnTo>
                  <a:pt x="0" y="0"/>
                </a:lnTo>
                <a:close/>
              </a:path>
            </a:pathLst>
          </a:custGeom>
          <a:blipFill>
            <a:blip r:embed="rId3"/>
            <a:stretch>
              <a:fillRect l="0" t="0" r="0" b="0"/>
            </a:stretch>
          </a:blipFill>
        </p:spPr>
      </p:sp>
      <p:sp>
        <p:nvSpPr>
          <p:cNvPr name="TextBox 7" id="7"/>
          <p:cNvSpPr txBox="true"/>
          <p:nvPr/>
        </p:nvSpPr>
        <p:spPr>
          <a:xfrm rot="0">
            <a:off x="1953518" y="749741"/>
            <a:ext cx="14380964" cy="986156"/>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Archivo Black"/>
              </a:rPr>
              <a:t>7. </a:t>
            </a:r>
            <a:r>
              <a:rPr lang="en-US" sz="2799">
                <a:solidFill>
                  <a:srgbClr val="FFFFFF"/>
                </a:solidFill>
                <a:latin typeface="Archivo Black"/>
              </a:rPr>
              <a:t>Regression analysis. In this requirement, you are expected to complete</a:t>
            </a:r>
          </a:p>
          <a:p>
            <a:pPr algn="ctr">
              <a:lnSpc>
                <a:spcPts val="3919"/>
              </a:lnSpc>
              <a:spcBef>
                <a:spcPct val="0"/>
              </a:spcBef>
            </a:pPr>
            <a:r>
              <a:rPr lang="en-US" sz="2799">
                <a:solidFill>
                  <a:srgbClr val="FFFFFF"/>
                </a:solidFill>
                <a:latin typeface="Archivo Black"/>
              </a:rPr>
              <a:t>the following steps:</a:t>
            </a:r>
          </a:p>
        </p:txBody>
      </p:sp>
      <p:sp>
        <p:nvSpPr>
          <p:cNvPr name="TextBox 8" id="8"/>
          <p:cNvSpPr txBox="true"/>
          <p:nvPr/>
        </p:nvSpPr>
        <p:spPr>
          <a:xfrm rot="0">
            <a:off x="517509" y="3065768"/>
            <a:ext cx="6446758" cy="332740"/>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Archivo Black"/>
              </a:rPr>
              <a:t>a) Identify two random variables X and Y in data:</a:t>
            </a:r>
          </a:p>
        </p:txBody>
      </p:sp>
    </p:spTree>
  </p:cSld>
  <p:clrMapOvr>
    <a:masterClrMapping/>
  </p:clrMapOvr>
  <p:transition spd="slow">
    <p:push dir="u"/>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8999"/>
            </a:blip>
            <a:stretch>
              <a:fillRect l="0" t="0" r="0" b="0"/>
            </a:stretch>
          </a:blipFill>
        </p:spPr>
      </p:sp>
      <p:grpSp>
        <p:nvGrpSpPr>
          <p:cNvPr name="Group 3" id="3"/>
          <p:cNvGrpSpPr/>
          <p:nvPr/>
        </p:nvGrpSpPr>
        <p:grpSpPr>
          <a:xfrm rot="0">
            <a:off x="10403414" y="-230088"/>
            <a:ext cx="7884586" cy="10517088"/>
            <a:chOff x="0" y="0"/>
            <a:chExt cx="2076599" cy="2769933"/>
          </a:xfrm>
        </p:grpSpPr>
        <p:sp>
          <p:nvSpPr>
            <p:cNvPr name="Freeform 4" id="4"/>
            <p:cNvSpPr/>
            <p:nvPr/>
          </p:nvSpPr>
          <p:spPr>
            <a:xfrm flipH="false" flipV="false" rot="0">
              <a:off x="0" y="0"/>
              <a:ext cx="2076599" cy="2769933"/>
            </a:xfrm>
            <a:custGeom>
              <a:avLst/>
              <a:gdLst/>
              <a:ahLst/>
              <a:cxnLst/>
              <a:rect r="r" b="b" t="t" l="l"/>
              <a:pathLst>
                <a:path h="2769933" w="2076599">
                  <a:moveTo>
                    <a:pt x="0" y="0"/>
                  </a:moveTo>
                  <a:lnTo>
                    <a:pt x="2076599" y="0"/>
                  </a:lnTo>
                  <a:lnTo>
                    <a:pt x="2076599" y="2769933"/>
                  </a:lnTo>
                  <a:lnTo>
                    <a:pt x="0" y="2769933"/>
                  </a:lnTo>
                  <a:close/>
                </a:path>
              </a:pathLst>
            </a:custGeom>
            <a:solidFill>
              <a:srgbClr val="004AAD"/>
            </a:solidFill>
          </p:spPr>
        </p:sp>
        <p:sp>
          <p:nvSpPr>
            <p:cNvPr name="TextBox 5" id="5"/>
            <p:cNvSpPr txBox="true"/>
            <p:nvPr/>
          </p:nvSpPr>
          <p:spPr>
            <a:xfrm>
              <a:off x="0" y="-47625"/>
              <a:ext cx="2076599" cy="281755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156466" y="812921"/>
            <a:ext cx="1116050" cy="111605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1018310" y="2518951"/>
            <a:ext cx="6240990" cy="1619838"/>
          </a:xfrm>
          <a:prstGeom prst="rect">
            <a:avLst/>
          </a:prstGeom>
        </p:spPr>
        <p:txBody>
          <a:bodyPr anchor="t" rtlCol="false" tIns="0" lIns="0" bIns="0" rIns="0">
            <a:spAutoFit/>
          </a:bodyPr>
          <a:lstStyle/>
          <a:p>
            <a:pPr algn="just">
              <a:lnSpc>
                <a:spcPts val="2592"/>
              </a:lnSpc>
              <a:spcBef>
                <a:spcPct val="0"/>
              </a:spcBef>
            </a:pPr>
            <a:r>
              <a:rPr lang="en-US" sz="1851">
                <a:solidFill>
                  <a:srgbClr val="FFFFFF"/>
                </a:solidFill>
                <a:latin typeface="Poppins"/>
              </a:rPr>
              <a:t>This is a data on the income of Vietnam and Japan, as well as the population of both countries for each year from 1800 to 2100. It seems to be a historical dataset tracking changes in income and population over time for these two countries.</a:t>
            </a:r>
          </a:p>
        </p:txBody>
      </p:sp>
      <p:sp>
        <p:nvSpPr>
          <p:cNvPr name="TextBox 10" id="10"/>
          <p:cNvSpPr txBox="true"/>
          <p:nvPr/>
        </p:nvSpPr>
        <p:spPr>
          <a:xfrm rot="0">
            <a:off x="11922633" y="4786489"/>
            <a:ext cx="5336667" cy="709675"/>
          </a:xfrm>
          <a:prstGeom prst="rect">
            <a:avLst/>
          </a:prstGeom>
        </p:spPr>
        <p:txBody>
          <a:bodyPr anchor="t" rtlCol="false" tIns="0" lIns="0" bIns="0" rIns="0">
            <a:spAutoFit/>
          </a:bodyPr>
          <a:lstStyle/>
          <a:p>
            <a:pPr algn="r">
              <a:lnSpc>
                <a:spcPts val="2818"/>
              </a:lnSpc>
              <a:spcBef>
                <a:spcPct val="0"/>
              </a:spcBef>
            </a:pPr>
            <a:r>
              <a:rPr lang="en-US" sz="2013">
                <a:solidFill>
                  <a:srgbClr val="FFFFFF"/>
                </a:solidFill>
                <a:latin typeface="Poppins"/>
              </a:rPr>
              <a:t>Link data : https://www.gapminder.org/data/</a:t>
            </a:r>
          </a:p>
        </p:txBody>
      </p:sp>
      <p:grpSp>
        <p:nvGrpSpPr>
          <p:cNvPr name="Group 11" id="11"/>
          <p:cNvGrpSpPr/>
          <p:nvPr/>
        </p:nvGrpSpPr>
        <p:grpSpPr>
          <a:xfrm rot="0">
            <a:off x="-970541" y="2006345"/>
            <a:ext cx="1601933" cy="6466659"/>
            <a:chOff x="0" y="0"/>
            <a:chExt cx="421908" cy="1703153"/>
          </a:xfrm>
        </p:grpSpPr>
        <p:sp>
          <p:nvSpPr>
            <p:cNvPr name="Freeform 12" id="12"/>
            <p:cNvSpPr/>
            <p:nvPr/>
          </p:nvSpPr>
          <p:spPr>
            <a:xfrm flipH="false" flipV="false" rot="0">
              <a:off x="0" y="0"/>
              <a:ext cx="421908" cy="1703153"/>
            </a:xfrm>
            <a:custGeom>
              <a:avLst/>
              <a:gdLst/>
              <a:ahLst/>
              <a:cxnLst/>
              <a:rect r="r" b="b" t="t" l="l"/>
              <a:pathLst>
                <a:path h="1703153" w="421908">
                  <a:moveTo>
                    <a:pt x="210954" y="0"/>
                  </a:moveTo>
                  <a:lnTo>
                    <a:pt x="210954" y="0"/>
                  </a:lnTo>
                  <a:cubicBezTo>
                    <a:pt x="266903" y="0"/>
                    <a:pt x="320560" y="22225"/>
                    <a:pt x="360121" y="61787"/>
                  </a:cubicBezTo>
                  <a:cubicBezTo>
                    <a:pt x="399683" y="101349"/>
                    <a:pt x="421908" y="155006"/>
                    <a:pt x="421908" y="210954"/>
                  </a:cubicBezTo>
                  <a:lnTo>
                    <a:pt x="421908" y="1492199"/>
                  </a:lnTo>
                  <a:cubicBezTo>
                    <a:pt x="421908" y="1548147"/>
                    <a:pt x="399683" y="1601804"/>
                    <a:pt x="360121" y="1641366"/>
                  </a:cubicBezTo>
                  <a:cubicBezTo>
                    <a:pt x="320560" y="1680928"/>
                    <a:pt x="266903" y="1703153"/>
                    <a:pt x="210954" y="1703153"/>
                  </a:cubicBezTo>
                  <a:lnTo>
                    <a:pt x="210954" y="1703153"/>
                  </a:lnTo>
                  <a:cubicBezTo>
                    <a:pt x="155006" y="1703153"/>
                    <a:pt x="101349" y="1680928"/>
                    <a:pt x="61787" y="1641366"/>
                  </a:cubicBezTo>
                  <a:cubicBezTo>
                    <a:pt x="22225" y="1601804"/>
                    <a:pt x="0" y="1548147"/>
                    <a:pt x="0" y="1492199"/>
                  </a:cubicBezTo>
                  <a:lnTo>
                    <a:pt x="0" y="210954"/>
                  </a:lnTo>
                  <a:cubicBezTo>
                    <a:pt x="0" y="155006"/>
                    <a:pt x="22225" y="101349"/>
                    <a:pt x="61787" y="61787"/>
                  </a:cubicBezTo>
                  <a:cubicBezTo>
                    <a:pt x="101349" y="22225"/>
                    <a:pt x="155006" y="0"/>
                    <a:pt x="210954" y="0"/>
                  </a:cubicBezTo>
                  <a:close/>
                </a:path>
              </a:pathLst>
            </a:custGeom>
            <a:solidFill>
              <a:srgbClr val="004AAD"/>
            </a:solidFill>
          </p:spPr>
        </p:sp>
        <p:sp>
          <p:nvSpPr>
            <p:cNvPr name="TextBox 13" id="13"/>
            <p:cNvSpPr txBox="true"/>
            <p:nvPr/>
          </p:nvSpPr>
          <p:spPr>
            <a:xfrm>
              <a:off x="0" y="-47625"/>
              <a:ext cx="421908" cy="1750778"/>
            </a:xfrm>
            <a:prstGeom prst="rect">
              <a:avLst/>
            </a:prstGeom>
          </p:spPr>
          <p:txBody>
            <a:bodyPr anchor="ctr" rtlCol="false" tIns="50800" lIns="50800" bIns="50800" rIns="50800"/>
            <a:lstStyle/>
            <a:p>
              <a:pPr algn="ctr">
                <a:lnSpc>
                  <a:spcPts val="2659"/>
                </a:lnSpc>
              </a:pPr>
            </a:p>
          </p:txBody>
        </p:sp>
      </p:grpSp>
      <p:graphicFrame>
        <p:nvGraphicFramePr>
          <p:cNvPr name="Table 14" id="14"/>
          <p:cNvGraphicFramePr>
            <a:graphicFrameLocks noGrp="true"/>
          </p:cNvGraphicFramePr>
          <p:nvPr/>
        </p:nvGraphicFramePr>
        <p:xfrm>
          <a:off x="1533437" y="416232"/>
          <a:ext cx="6527244" cy="4819650"/>
        </p:xfrm>
        <a:graphic>
          <a:graphicData uri="http://schemas.openxmlformats.org/drawingml/2006/table">
            <a:tbl>
              <a:tblPr/>
              <a:tblGrid>
                <a:gridCol w="1321479"/>
                <a:gridCol w="1369690"/>
                <a:gridCol w="1273268"/>
                <a:gridCol w="1321479"/>
                <a:gridCol w="1241326"/>
              </a:tblGrid>
              <a:tr h="1115040">
                <a:tc>
                  <a:txBody>
                    <a:bodyPr anchor="t" rtlCol="false"/>
                    <a:lstStyle/>
                    <a:p>
                      <a:pPr algn="ctr">
                        <a:lnSpc>
                          <a:spcPts val="2278"/>
                        </a:lnSpc>
                        <a:defRPr/>
                      </a:pPr>
                      <a:r>
                        <a:rPr lang="en-US" sz="1627">
                          <a:solidFill>
                            <a:srgbClr val="000000"/>
                          </a:solidFill>
                          <a:latin typeface="Archivo Black"/>
                        </a:rPr>
                        <a:t>Year</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998"/>
                        </a:lnSpc>
                        <a:defRPr/>
                      </a:pPr>
                      <a:r>
                        <a:rPr lang="en-US" sz="1427">
                          <a:solidFill>
                            <a:srgbClr val="000000"/>
                          </a:solidFill>
                          <a:latin typeface="Archivo Black"/>
                        </a:rPr>
                        <a:t>Vietnam Income</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998"/>
                        </a:lnSpc>
                        <a:defRPr/>
                      </a:pPr>
                      <a:r>
                        <a:rPr lang="en-US" sz="1427">
                          <a:solidFill>
                            <a:srgbClr val="000000"/>
                          </a:solidFill>
                          <a:latin typeface="Archivo Black"/>
                        </a:rPr>
                        <a:t>Vietnam Population</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858"/>
                        </a:lnSpc>
                        <a:defRPr/>
                      </a:pPr>
                      <a:r>
                        <a:rPr lang="en-US" sz="1327">
                          <a:solidFill>
                            <a:srgbClr val="000000"/>
                          </a:solidFill>
                          <a:latin typeface="Archivo Black"/>
                        </a:rPr>
                        <a:t>Japan Income</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858"/>
                        </a:lnSpc>
                        <a:defRPr/>
                      </a:pPr>
                      <a:r>
                        <a:rPr lang="en-US" sz="1327">
                          <a:solidFill>
                            <a:srgbClr val="000000"/>
                          </a:solidFill>
                          <a:latin typeface="Archivo Black"/>
                        </a:rPr>
                        <a:t>Japan Population</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15008">
                <a:tc>
                  <a:txBody>
                    <a:bodyPr anchor="t" rtlCol="false"/>
                    <a:lstStyle/>
                    <a:p>
                      <a:pPr algn="ctr">
                        <a:lnSpc>
                          <a:spcPts val="1578"/>
                        </a:lnSpc>
                        <a:defRPr/>
                      </a:pPr>
                      <a:r>
                        <a:rPr lang="en-US" sz="1127">
                          <a:solidFill>
                            <a:srgbClr val="000000"/>
                          </a:solidFill>
                          <a:latin typeface="Archivo Black"/>
                        </a:rPr>
                        <a:t>1800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78"/>
                        </a:lnSpc>
                        <a:defRPr/>
                      </a:pPr>
                      <a:r>
                        <a:rPr lang="en-US" sz="1127">
                          <a:solidFill>
                            <a:srgbClr val="000000"/>
                          </a:solidFill>
                          <a:latin typeface="Archivo Black"/>
                        </a:rPr>
                        <a:t>1170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78"/>
                        </a:lnSpc>
                        <a:defRPr/>
                      </a:pPr>
                      <a:r>
                        <a:rPr lang="en-US" sz="1127">
                          <a:solidFill>
                            <a:srgbClr val="000000"/>
                          </a:solidFill>
                          <a:latin typeface="Archivo Black"/>
                        </a:rPr>
                        <a:t>4000000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78"/>
                        </a:lnSpc>
                        <a:defRPr/>
                      </a:pPr>
                      <a:r>
                        <a:rPr lang="en-US" sz="1127">
                          <a:solidFill>
                            <a:srgbClr val="000000"/>
                          </a:solidFill>
                          <a:latin typeface="Archivo Black"/>
                        </a:rPr>
                        <a:t>1830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78"/>
                        </a:lnSpc>
                        <a:defRPr/>
                      </a:pPr>
                      <a:r>
                        <a:rPr lang="en-US" sz="1127">
                          <a:solidFill>
                            <a:srgbClr val="000000"/>
                          </a:solidFill>
                          <a:latin typeface="Archivo Black"/>
                        </a:rPr>
                        <a:t>28000000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11200">
                <a:tc>
                  <a:txBody>
                    <a:bodyPr anchor="t" rtlCol="false"/>
                    <a:lstStyle/>
                    <a:p>
                      <a:pPr algn="ctr">
                        <a:lnSpc>
                          <a:spcPts val="1578"/>
                        </a:lnSpc>
                        <a:defRPr/>
                      </a:pPr>
                      <a:r>
                        <a:rPr lang="en-US" sz="1127">
                          <a:solidFill>
                            <a:srgbClr val="000000"/>
                          </a:solidFill>
                          <a:latin typeface="Archivo Black"/>
                        </a:rPr>
                        <a:t>1801</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78"/>
                        </a:lnSpc>
                        <a:defRPr/>
                      </a:pPr>
                      <a:r>
                        <a:rPr lang="en-US" sz="1127">
                          <a:solidFill>
                            <a:srgbClr val="000000"/>
                          </a:solidFill>
                          <a:latin typeface="Archivo Black"/>
                        </a:rPr>
                        <a:t>1170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78"/>
                        </a:lnSpc>
                        <a:defRPr/>
                      </a:pPr>
                      <a:r>
                        <a:rPr lang="en-US" sz="1127">
                          <a:solidFill>
                            <a:srgbClr val="000000"/>
                          </a:solidFill>
                          <a:latin typeface="Archivo Black"/>
                        </a:rPr>
                        <a:t>4100000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78"/>
                        </a:lnSpc>
                        <a:defRPr/>
                      </a:pPr>
                      <a:r>
                        <a:rPr lang="en-US" sz="1127">
                          <a:solidFill>
                            <a:srgbClr val="000000"/>
                          </a:solidFill>
                          <a:latin typeface="Archivo Black"/>
                        </a:rPr>
                        <a:t>1830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78"/>
                        </a:lnSpc>
                        <a:defRPr/>
                      </a:pPr>
                      <a:r>
                        <a:rPr lang="en-US" sz="1127">
                          <a:solidFill>
                            <a:srgbClr val="000000"/>
                          </a:solidFill>
                          <a:latin typeface="Archivo Black"/>
                        </a:rPr>
                        <a:t>28100000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11200">
                <a:tc>
                  <a:txBody>
                    <a:bodyPr anchor="t" rtlCol="false"/>
                    <a:lstStyle/>
                    <a:p>
                      <a:pPr algn="ctr">
                        <a:lnSpc>
                          <a:spcPts val="1578"/>
                        </a:lnSpc>
                        <a:defRPr/>
                      </a:pPr>
                      <a:r>
                        <a:rPr lang="en-US" sz="1127">
                          <a:solidFill>
                            <a:srgbClr val="000000"/>
                          </a:solidFill>
                          <a:latin typeface="Archivo Black"/>
                        </a:rPr>
                        <a:t>1802</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78"/>
                        </a:lnSpc>
                        <a:defRPr/>
                      </a:pPr>
                      <a:r>
                        <a:rPr lang="en-US" sz="1127">
                          <a:solidFill>
                            <a:srgbClr val="000000"/>
                          </a:solidFill>
                          <a:latin typeface="Archivo Black"/>
                        </a:rPr>
                        <a:t>1170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78"/>
                        </a:lnSpc>
                        <a:defRPr/>
                      </a:pPr>
                      <a:r>
                        <a:rPr lang="en-US" sz="1127">
                          <a:solidFill>
                            <a:srgbClr val="000000"/>
                          </a:solidFill>
                          <a:latin typeface="Archivo Black"/>
                        </a:rPr>
                        <a:t>4200000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78"/>
                        </a:lnSpc>
                        <a:defRPr/>
                      </a:pPr>
                      <a:r>
                        <a:rPr lang="en-US" sz="1127">
                          <a:solidFill>
                            <a:srgbClr val="000000"/>
                          </a:solidFill>
                          <a:latin typeface="Archivo Black"/>
                        </a:rPr>
                        <a:t>1830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78"/>
                        </a:lnSpc>
                        <a:defRPr/>
                      </a:pPr>
                      <a:r>
                        <a:rPr lang="en-US" sz="1127">
                          <a:solidFill>
                            <a:srgbClr val="000000"/>
                          </a:solidFill>
                          <a:latin typeface="Archivo Black"/>
                        </a:rPr>
                        <a:t>28300000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11200">
                <a:tc>
                  <a:txBody>
                    <a:bodyPr anchor="t" rtlCol="false"/>
                    <a:lstStyle/>
                    <a:p>
                      <a:pPr algn="ctr">
                        <a:lnSpc>
                          <a:spcPts val="1578"/>
                        </a:lnSpc>
                        <a:defRPr/>
                      </a:pPr>
                      <a:r>
                        <a:rPr lang="en-US" sz="1127">
                          <a:solidFill>
                            <a:srgbClr val="000000"/>
                          </a:solidFill>
                          <a:latin typeface="Archivo Black"/>
                        </a:rPr>
                        <a:t>1803</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78"/>
                        </a:lnSpc>
                        <a:defRPr/>
                      </a:pPr>
                      <a:r>
                        <a:rPr lang="en-US" sz="1127">
                          <a:solidFill>
                            <a:srgbClr val="000000"/>
                          </a:solidFill>
                          <a:latin typeface="Archivo Black"/>
                        </a:rPr>
                        <a:t>1170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78"/>
                        </a:lnSpc>
                        <a:defRPr/>
                      </a:pPr>
                      <a:r>
                        <a:rPr lang="en-US" sz="1127">
                          <a:solidFill>
                            <a:srgbClr val="000000"/>
                          </a:solidFill>
                          <a:latin typeface="Archivo Black"/>
                        </a:rPr>
                        <a:t>4310000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78"/>
                        </a:lnSpc>
                        <a:defRPr/>
                      </a:pPr>
                      <a:r>
                        <a:rPr lang="en-US" sz="1127">
                          <a:solidFill>
                            <a:srgbClr val="000000"/>
                          </a:solidFill>
                          <a:latin typeface="Archivo Black"/>
                        </a:rPr>
                        <a:t>1830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78"/>
                        </a:lnSpc>
                        <a:defRPr/>
                      </a:pPr>
                      <a:r>
                        <a:rPr lang="en-US" sz="1127">
                          <a:solidFill>
                            <a:srgbClr val="000000"/>
                          </a:solidFill>
                          <a:latin typeface="Archivo Black"/>
                        </a:rPr>
                        <a:t>28400000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11200">
                <a:tc>
                  <a:txBody>
                    <a:bodyPr anchor="t" rtlCol="false"/>
                    <a:lstStyle/>
                    <a:p>
                      <a:pPr algn="ctr">
                        <a:lnSpc>
                          <a:spcPts val="1578"/>
                        </a:lnSpc>
                        <a:defRPr/>
                      </a:pPr>
                      <a:r>
                        <a:rPr lang="en-US" sz="1127">
                          <a:solidFill>
                            <a:srgbClr val="000000"/>
                          </a:solidFill>
                          <a:latin typeface="Archivo Black"/>
                        </a:rPr>
                        <a:t>1804</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78"/>
                        </a:lnSpc>
                        <a:defRPr/>
                      </a:pPr>
                      <a:r>
                        <a:rPr lang="en-US" sz="1127">
                          <a:solidFill>
                            <a:srgbClr val="000000"/>
                          </a:solidFill>
                          <a:latin typeface="Archivo Black"/>
                        </a:rPr>
                        <a:t>1170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78"/>
                        </a:lnSpc>
                        <a:defRPr/>
                      </a:pPr>
                      <a:r>
                        <a:rPr lang="en-US" sz="1127">
                          <a:solidFill>
                            <a:srgbClr val="000000"/>
                          </a:solidFill>
                          <a:latin typeface="Archivo Black"/>
                        </a:rPr>
                        <a:t>4410000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78"/>
                        </a:lnSpc>
                        <a:defRPr/>
                      </a:pPr>
                      <a:r>
                        <a:rPr lang="en-US" sz="1127">
                          <a:solidFill>
                            <a:srgbClr val="000000"/>
                          </a:solidFill>
                          <a:latin typeface="Archivo Black"/>
                        </a:rPr>
                        <a:t>1830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78"/>
                        </a:lnSpc>
                        <a:defRPr/>
                      </a:pPr>
                      <a:r>
                        <a:rPr lang="en-US" sz="1127">
                          <a:solidFill>
                            <a:srgbClr val="000000"/>
                          </a:solidFill>
                          <a:latin typeface="Archivo Black"/>
                        </a:rPr>
                        <a:t>28600000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11200">
                <a:tc>
                  <a:txBody>
                    <a:bodyPr anchor="t" rtlCol="false"/>
                    <a:lstStyle/>
                    <a:p>
                      <a:pPr algn="ctr">
                        <a:lnSpc>
                          <a:spcPts val="1578"/>
                        </a:lnSpc>
                        <a:defRPr/>
                      </a:pPr>
                      <a:r>
                        <a:rPr lang="en-US" sz="1127">
                          <a:solidFill>
                            <a:srgbClr val="000000"/>
                          </a:solidFill>
                          <a:latin typeface="Archivo Black"/>
                        </a:rPr>
                        <a:t>1805</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78"/>
                        </a:lnSpc>
                        <a:defRPr/>
                      </a:pPr>
                      <a:r>
                        <a:rPr lang="en-US" sz="1127">
                          <a:solidFill>
                            <a:srgbClr val="000000"/>
                          </a:solidFill>
                          <a:latin typeface="Archivo Black"/>
                        </a:rPr>
                        <a:t>1170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78"/>
                        </a:lnSpc>
                        <a:defRPr/>
                      </a:pPr>
                      <a:r>
                        <a:rPr lang="en-US" sz="1127">
                          <a:solidFill>
                            <a:srgbClr val="000000"/>
                          </a:solidFill>
                          <a:latin typeface="Archivo Black"/>
                        </a:rPr>
                        <a:t>4530000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78"/>
                        </a:lnSpc>
                        <a:defRPr/>
                      </a:pPr>
                      <a:r>
                        <a:rPr lang="en-US" sz="1127">
                          <a:solidFill>
                            <a:srgbClr val="000000"/>
                          </a:solidFill>
                          <a:latin typeface="Archivo Black"/>
                        </a:rPr>
                        <a:t>1830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78"/>
                        </a:lnSpc>
                        <a:defRPr/>
                      </a:pPr>
                      <a:r>
                        <a:rPr lang="en-US" sz="1127">
                          <a:solidFill>
                            <a:srgbClr val="000000"/>
                          </a:solidFill>
                          <a:latin typeface="Archivo Black"/>
                        </a:rPr>
                        <a:t>28700000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11200">
                <a:tc>
                  <a:txBody>
                    <a:bodyPr anchor="t" rtlCol="false"/>
                    <a:lstStyle/>
                    <a:p>
                      <a:pPr algn="ctr">
                        <a:lnSpc>
                          <a:spcPts val="1578"/>
                        </a:lnSpc>
                        <a:defRPr/>
                      </a:pPr>
                      <a:r>
                        <a:rPr lang="en-US" sz="1127">
                          <a:solidFill>
                            <a:srgbClr val="000000"/>
                          </a:solidFill>
                          <a:latin typeface="Archivo Black"/>
                        </a:rPr>
                        <a:t>1806</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78"/>
                        </a:lnSpc>
                        <a:defRPr/>
                      </a:pPr>
                      <a:r>
                        <a:rPr lang="en-US" sz="1127">
                          <a:solidFill>
                            <a:srgbClr val="000000"/>
                          </a:solidFill>
                          <a:latin typeface="Archivo Black"/>
                        </a:rPr>
                        <a:t>1170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78"/>
                        </a:lnSpc>
                        <a:defRPr/>
                      </a:pPr>
                      <a:r>
                        <a:rPr lang="en-US" sz="1127">
                          <a:solidFill>
                            <a:srgbClr val="000000"/>
                          </a:solidFill>
                          <a:latin typeface="Archivo Black"/>
                        </a:rPr>
                        <a:t>4640000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78"/>
                        </a:lnSpc>
                        <a:defRPr/>
                      </a:pPr>
                      <a:r>
                        <a:rPr lang="en-US" sz="1127">
                          <a:solidFill>
                            <a:srgbClr val="000000"/>
                          </a:solidFill>
                          <a:latin typeface="Archivo Black"/>
                        </a:rPr>
                        <a:t>1830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78"/>
                        </a:lnSpc>
                        <a:defRPr/>
                      </a:pPr>
                      <a:r>
                        <a:rPr lang="en-US" sz="1127">
                          <a:solidFill>
                            <a:srgbClr val="000000"/>
                          </a:solidFill>
                          <a:latin typeface="Archivo Black"/>
                        </a:rPr>
                        <a:t>28900000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11200">
                <a:tc>
                  <a:txBody>
                    <a:bodyPr anchor="t" rtlCol="false"/>
                    <a:lstStyle/>
                    <a:p>
                      <a:pPr algn="ctr">
                        <a:lnSpc>
                          <a:spcPts val="1578"/>
                        </a:lnSpc>
                        <a:defRPr/>
                      </a:pPr>
                      <a:r>
                        <a:rPr lang="en-US" sz="1127">
                          <a:solidFill>
                            <a:srgbClr val="000000"/>
                          </a:solidFill>
                          <a:latin typeface="Archivo Black"/>
                        </a:rPr>
                        <a:t>1807</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78"/>
                        </a:lnSpc>
                        <a:defRPr/>
                      </a:pPr>
                      <a:r>
                        <a:rPr lang="en-US" sz="1127">
                          <a:solidFill>
                            <a:srgbClr val="000000"/>
                          </a:solidFill>
                          <a:latin typeface="Archivo Black"/>
                        </a:rPr>
                        <a:t>1170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78"/>
                        </a:lnSpc>
                        <a:defRPr/>
                      </a:pPr>
                      <a:r>
                        <a:rPr lang="en-US" sz="1127">
                          <a:solidFill>
                            <a:srgbClr val="000000"/>
                          </a:solidFill>
                          <a:latin typeface="Archivo Black"/>
                        </a:rPr>
                        <a:t>4750000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78"/>
                        </a:lnSpc>
                        <a:defRPr/>
                      </a:pPr>
                      <a:r>
                        <a:rPr lang="en-US" sz="1127">
                          <a:solidFill>
                            <a:srgbClr val="000000"/>
                          </a:solidFill>
                          <a:latin typeface="Archivo Black"/>
                        </a:rPr>
                        <a:t>1830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78"/>
                        </a:lnSpc>
                        <a:defRPr/>
                      </a:pPr>
                      <a:r>
                        <a:rPr lang="en-US" sz="1127">
                          <a:solidFill>
                            <a:srgbClr val="000000"/>
                          </a:solidFill>
                          <a:latin typeface="Archivo Black"/>
                        </a:rPr>
                        <a:t>29000000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11200">
                <a:tc>
                  <a:txBody>
                    <a:bodyPr anchor="t" rtlCol="false"/>
                    <a:lstStyle/>
                    <a:p>
                      <a:pPr algn="ctr">
                        <a:lnSpc>
                          <a:spcPts val="1578"/>
                        </a:lnSpc>
                        <a:defRPr/>
                      </a:pPr>
                      <a:r>
                        <a:rPr lang="en-US" sz="1127">
                          <a:solidFill>
                            <a:srgbClr val="000000"/>
                          </a:solidFill>
                          <a:latin typeface="Archivo Black"/>
                        </a:rPr>
                        <a:t>1808</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78"/>
                        </a:lnSpc>
                        <a:defRPr/>
                      </a:pPr>
                      <a:r>
                        <a:rPr lang="en-US" sz="1127">
                          <a:solidFill>
                            <a:srgbClr val="000000"/>
                          </a:solidFill>
                          <a:latin typeface="Archivo Black"/>
                        </a:rPr>
                        <a:t>1170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78"/>
                        </a:lnSpc>
                        <a:defRPr/>
                      </a:pPr>
                      <a:r>
                        <a:rPr lang="en-US" sz="1127">
                          <a:solidFill>
                            <a:srgbClr val="000000"/>
                          </a:solidFill>
                          <a:latin typeface="Archivo Black"/>
                        </a:rPr>
                        <a:t>4870000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78"/>
                        </a:lnSpc>
                        <a:defRPr/>
                      </a:pPr>
                      <a:r>
                        <a:rPr lang="en-US" sz="1127">
                          <a:solidFill>
                            <a:srgbClr val="000000"/>
                          </a:solidFill>
                          <a:latin typeface="Archivo Black"/>
                        </a:rPr>
                        <a:t>1830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78"/>
                        </a:lnSpc>
                        <a:defRPr/>
                      </a:pPr>
                      <a:r>
                        <a:rPr lang="en-US" sz="1127">
                          <a:solidFill>
                            <a:srgbClr val="000000"/>
                          </a:solidFill>
                          <a:latin typeface="Archivo Black"/>
                        </a:rPr>
                        <a:t>29200000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graphicFrame>
        <p:nvGraphicFramePr>
          <p:cNvPr name="Table 15" id="15"/>
          <p:cNvGraphicFramePr>
            <a:graphicFrameLocks noGrp="true"/>
          </p:cNvGraphicFramePr>
          <p:nvPr/>
        </p:nvGraphicFramePr>
        <p:xfrm>
          <a:off x="1533437" y="5390898"/>
          <a:ext cx="6527244" cy="4114800"/>
        </p:xfrm>
        <a:graphic>
          <a:graphicData uri="http://schemas.openxmlformats.org/drawingml/2006/table">
            <a:tbl>
              <a:tblPr/>
              <a:tblGrid>
                <a:gridCol w="1328511"/>
                <a:gridCol w="1352616"/>
                <a:gridCol w="1352616"/>
                <a:gridCol w="1232089"/>
                <a:gridCol w="1261411"/>
              </a:tblGrid>
              <a:tr h="374073">
                <a:tc>
                  <a:txBody>
                    <a:bodyPr anchor="t" rtlCol="false"/>
                    <a:lstStyle/>
                    <a:p>
                      <a:pPr algn="ctr">
                        <a:lnSpc>
                          <a:spcPts val="1500"/>
                        </a:lnSpc>
                        <a:defRPr/>
                      </a:pPr>
                      <a:r>
                        <a:rPr lang="en-US" sz="1071">
                          <a:solidFill>
                            <a:srgbClr val="000000"/>
                          </a:solidFill>
                          <a:latin typeface="Archivo Black"/>
                        </a:rPr>
                        <a:t>2090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00"/>
                        </a:lnSpc>
                        <a:defRPr/>
                      </a:pPr>
                      <a:r>
                        <a:rPr lang="en-US" sz="1071">
                          <a:solidFill>
                            <a:srgbClr val="000000"/>
                          </a:solidFill>
                          <a:latin typeface="Archivo Black"/>
                        </a:rPr>
                        <a:t>42700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00"/>
                        </a:lnSpc>
                        <a:defRPr/>
                      </a:pPr>
                      <a:r>
                        <a:rPr lang="en-US" sz="1071">
                          <a:solidFill>
                            <a:srgbClr val="000000"/>
                          </a:solidFill>
                          <a:latin typeface="Archivo Black"/>
                        </a:rPr>
                        <a:t>95300000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00"/>
                        </a:lnSpc>
                        <a:defRPr/>
                      </a:pPr>
                      <a:r>
                        <a:rPr lang="en-US" sz="1071">
                          <a:solidFill>
                            <a:srgbClr val="000000"/>
                          </a:solidFill>
                          <a:latin typeface="Archivo Black"/>
                        </a:rPr>
                        <a:t>70600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00"/>
                        </a:lnSpc>
                        <a:defRPr/>
                      </a:pPr>
                      <a:r>
                        <a:rPr lang="en-US" sz="1071">
                          <a:solidFill>
                            <a:srgbClr val="000000"/>
                          </a:solidFill>
                          <a:latin typeface="Archivo Black"/>
                        </a:rPr>
                        <a:t>78000000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374073">
                <a:tc>
                  <a:txBody>
                    <a:bodyPr anchor="t" rtlCol="false"/>
                    <a:lstStyle/>
                    <a:p>
                      <a:pPr algn="ctr">
                        <a:lnSpc>
                          <a:spcPts val="1500"/>
                        </a:lnSpc>
                        <a:defRPr/>
                      </a:pPr>
                      <a:r>
                        <a:rPr lang="en-US" sz="1071">
                          <a:solidFill>
                            <a:srgbClr val="000000"/>
                          </a:solidFill>
                          <a:latin typeface="Archivo Black"/>
                        </a:rPr>
                        <a:t>2091</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00"/>
                        </a:lnSpc>
                        <a:defRPr/>
                      </a:pPr>
                      <a:r>
                        <a:rPr lang="en-US" sz="1071">
                          <a:solidFill>
                            <a:srgbClr val="000000"/>
                          </a:solidFill>
                          <a:latin typeface="Archivo Black"/>
                        </a:rPr>
                        <a:t>43100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00"/>
                        </a:lnSpc>
                        <a:defRPr/>
                      </a:pPr>
                      <a:r>
                        <a:rPr lang="en-US" sz="1071">
                          <a:solidFill>
                            <a:srgbClr val="000000"/>
                          </a:solidFill>
                          <a:latin typeface="Archivo Black"/>
                        </a:rPr>
                        <a:t>94900000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00"/>
                        </a:lnSpc>
                        <a:defRPr/>
                      </a:pPr>
                      <a:r>
                        <a:rPr lang="en-US" sz="1071">
                          <a:solidFill>
                            <a:srgbClr val="000000"/>
                          </a:solidFill>
                          <a:latin typeface="Archivo Black"/>
                        </a:rPr>
                        <a:t>71100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00"/>
                        </a:lnSpc>
                        <a:defRPr/>
                      </a:pPr>
                      <a:r>
                        <a:rPr lang="en-US" sz="1071">
                          <a:solidFill>
                            <a:srgbClr val="000000"/>
                          </a:solidFill>
                          <a:latin typeface="Archivo Black"/>
                        </a:rPr>
                        <a:t>77500000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374073">
                <a:tc>
                  <a:txBody>
                    <a:bodyPr anchor="t" rtlCol="false"/>
                    <a:lstStyle/>
                    <a:p>
                      <a:pPr algn="ctr">
                        <a:lnSpc>
                          <a:spcPts val="1500"/>
                        </a:lnSpc>
                        <a:defRPr/>
                      </a:pPr>
                      <a:r>
                        <a:rPr lang="en-US" sz="1071">
                          <a:solidFill>
                            <a:srgbClr val="000000"/>
                          </a:solidFill>
                          <a:latin typeface="Archivo Black"/>
                        </a:rPr>
                        <a:t>2092</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00"/>
                        </a:lnSpc>
                        <a:defRPr/>
                      </a:pPr>
                      <a:r>
                        <a:rPr lang="en-US" sz="1071">
                          <a:solidFill>
                            <a:srgbClr val="000000"/>
                          </a:solidFill>
                          <a:latin typeface="Archivo Black"/>
                        </a:rPr>
                        <a:t>43700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00"/>
                        </a:lnSpc>
                        <a:defRPr/>
                      </a:pPr>
                      <a:r>
                        <a:rPr lang="en-US" sz="1071">
                          <a:solidFill>
                            <a:srgbClr val="000000"/>
                          </a:solidFill>
                          <a:latin typeface="Archivo Black"/>
                        </a:rPr>
                        <a:t>94500000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00"/>
                        </a:lnSpc>
                        <a:defRPr/>
                      </a:pPr>
                      <a:r>
                        <a:rPr lang="en-US" sz="1071">
                          <a:solidFill>
                            <a:srgbClr val="000000"/>
                          </a:solidFill>
                          <a:latin typeface="Archivo Black"/>
                        </a:rPr>
                        <a:t>71300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00"/>
                        </a:lnSpc>
                        <a:defRPr/>
                      </a:pPr>
                      <a:r>
                        <a:rPr lang="en-US" sz="1071">
                          <a:solidFill>
                            <a:srgbClr val="000000"/>
                          </a:solidFill>
                          <a:latin typeface="Archivo Black"/>
                        </a:rPr>
                        <a:t>77100000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374073">
                <a:tc>
                  <a:txBody>
                    <a:bodyPr anchor="t" rtlCol="false"/>
                    <a:lstStyle/>
                    <a:p>
                      <a:pPr algn="ctr">
                        <a:lnSpc>
                          <a:spcPts val="1500"/>
                        </a:lnSpc>
                        <a:defRPr/>
                      </a:pPr>
                      <a:r>
                        <a:rPr lang="en-US" sz="1071">
                          <a:solidFill>
                            <a:srgbClr val="000000"/>
                          </a:solidFill>
                          <a:latin typeface="Archivo Black"/>
                        </a:rPr>
                        <a:t>2093</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00"/>
                        </a:lnSpc>
                        <a:defRPr/>
                      </a:pPr>
                      <a:r>
                        <a:rPr lang="en-US" sz="1071">
                          <a:solidFill>
                            <a:srgbClr val="000000"/>
                          </a:solidFill>
                          <a:latin typeface="Archivo Black"/>
                        </a:rPr>
                        <a:t>44400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00"/>
                        </a:lnSpc>
                        <a:defRPr/>
                      </a:pPr>
                      <a:r>
                        <a:rPr lang="en-US" sz="1071">
                          <a:solidFill>
                            <a:srgbClr val="000000"/>
                          </a:solidFill>
                          <a:latin typeface="Archivo Black"/>
                        </a:rPr>
                        <a:t>94000000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00"/>
                        </a:lnSpc>
                        <a:defRPr/>
                      </a:pPr>
                      <a:r>
                        <a:rPr lang="en-US" sz="1071">
                          <a:solidFill>
                            <a:srgbClr val="000000"/>
                          </a:solidFill>
                          <a:latin typeface="Archivo Black"/>
                        </a:rPr>
                        <a:t>71800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00"/>
                        </a:lnSpc>
                        <a:defRPr/>
                      </a:pPr>
                      <a:r>
                        <a:rPr lang="en-US" sz="1071">
                          <a:solidFill>
                            <a:srgbClr val="000000"/>
                          </a:solidFill>
                          <a:latin typeface="Archivo Black"/>
                        </a:rPr>
                        <a:t>76600000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374073">
                <a:tc>
                  <a:txBody>
                    <a:bodyPr anchor="t" rtlCol="false"/>
                    <a:lstStyle/>
                    <a:p>
                      <a:pPr algn="ctr">
                        <a:lnSpc>
                          <a:spcPts val="1500"/>
                        </a:lnSpc>
                        <a:defRPr/>
                      </a:pPr>
                      <a:r>
                        <a:rPr lang="en-US" sz="1071">
                          <a:solidFill>
                            <a:srgbClr val="000000"/>
                          </a:solidFill>
                          <a:latin typeface="Archivo Black"/>
                        </a:rPr>
                        <a:t>2094</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00"/>
                        </a:lnSpc>
                        <a:defRPr/>
                      </a:pPr>
                      <a:r>
                        <a:rPr lang="en-US" sz="1071">
                          <a:solidFill>
                            <a:srgbClr val="000000"/>
                          </a:solidFill>
                          <a:latin typeface="Archivo Black"/>
                        </a:rPr>
                        <a:t>45100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00"/>
                        </a:lnSpc>
                        <a:defRPr/>
                      </a:pPr>
                      <a:r>
                        <a:rPr lang="en-US" sz="1071">
                          <a:solidFill>
                            <a:srgbClr val="000000"/>
                          </a:solidFill>
                          <a:latin typeface="Archivo Black"/>
                        </a:rPr>
                        <a:t>93600000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00"/>
                        </a:lnSpc>
                        <a:defRPr/>
                      </a:pPr>
                      <a:r>
                        <a:rPr lang="en-US" sz="1071">
                          <a:solidFill>
                            <a:srgbClr val="000000"/>
                          </a:solidFill>
                          <a:latin typeface="Archivo Black"/>
                        </a:rPr>
                        <a:t>72200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00"/>
                        </a:lnSpc>
                        <a:defRPr/>
                      </a:pPr>
                      <a:r>
                        <a:rPr lang="en-US" sz="1071">
                          <a:solidFill>
                            <a:srgbClr val="000000"/>
                          </a:solidFill>
                          <a:latin typeface="Archivo Black"/>
                        </a:rPr>
                        <a:t>76200000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374073">
                <a:tc>
                  <a:txBody>
                    <a:bodyPr anchor="t" rtlCol="false"/>
                    <a:lstStyle/>
                    <a:p>
                      <a:pPr algn="ctr">
                        <a:lnSpc>
                          <a:spcPts val="1500"/>
                        </a:lnSpc>
                        <a:defRPr/>
                      </a:pPr>
                      <a:r>
                        <a:rPr lang="en-US" sz="1071">
                          <a:solidFill>
                            <a:srgbClr val="000000"/>
                          </a:solidFill>
                          <a:latin typeface="Archivo Black"/>
                        </a:rPr>
                        <a:t>2095</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00"/>
                        </a:lnSpc>
                        <a:defRPr/>
                      </a:pPr>
                      <a:r>
                        <a:rPr lang="en-US" sz="1071">
                          <a:solidFill>
                            <a:srgbClr val="000000"/>
                          </a:solidFill>
                          <a:latin typeface="Archivo Black"/>
                        </a:rPr>
                        <a:t>45800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00"/>
                        </a:lnSpc>
                        <a:defRPr/>
                      </a:pPr>
                      <a:r>
                        <a:rPr lang="en-US" sz="1071">
                          <a:solidFill>
                            <a:srgbClr val="000000"/>
                          </a:solidFill>
                          <a:latin typeface="Archivo Black"/>
                        </a:rPr>
                        <a:t>93200000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00"/>
                        </a:lnSpc>
                        <a:defRPr/>
                      </a:pPr>
                      <a:r>
                        <a:rPr lang="en-US" sz="1071">
                          <a:solidFill>
                            <a:srgbClr val="000000"/>
                          </a:solidFill>
                          <a:latin typeface="Archivo Black"/>
                        </a:rPr>
                        <a:t>72700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00"/>
                        </a:lnSpc>
                        <a:defRPr/>
                      </a:pPr>
                      <a:r>
                        <a:rPr lang="en-US" sz="1071">
                          <a:solidFill>
                            <a:srgbClr val="000000"/>
                          </a:solidFill>
                          <a:latin typeface="Archivo Black"/>
                        </a:rPr>
                        <a:t>75700000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374073">
                <a:tc>
                  <a:txBody>
                    <a:bodyPr anchor="t" rtlCol="false"/>
                    <a:lstStyle/>
                    <a:p>
                      <a:pPr algn="ctr">
                        <a:lnSpc>
                          <a:spcPts val="1500"/>
                        </a:lnSpc>
                        <a:defRPr/>
                      </a:pPr>
                      <a:r>
                        <a:rPr lang="en-US" sz="1071">
                          <a:solidFill>
                            <a:srgbClr val="000000"/>
                          </a:solidFill>
                          <a:latin typeface="Archivo Black"/>
                        </a:rPr>
                        <a:t>2096</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00"/>
                        </a:lnSpc>
                        <a:defRPr/>
                      </a:pPr>
                      <a:r>
                        <a:rPr lang="en-US" sz="1071">
                          <a:solidFill>
                            <a:srgbClr val="000000"/>
                          </a:solidFill>
                          <a:latin typeface="Archivo Black"/>
                        </a:rPr>
                        <a:t>46600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00"/>
                        </a:lnSpc>
                        <a:defRPr/>
                      </a:pPr>
                      <a:r>
                        <a:rPr lang="en-US" sz="1071">
                          <a:solidFill>
                            <a:srgbClr val="000000"/>
                          </a:solidFill>
                          <a:latin typeface="Archivo Black"/>
                        </a:rPr>
                        <a:t>92800000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00"/>
                        </a:lnSpc>
                        <a:defRPr/>
                      </a:pPr>
                      <a:r>
                        <a:rPr lang="en-US" sz="1071">
                          <a:solidFill>
                            <a:srgbClr val="000000"/>
                          </a:solidFill>
                          <a:latin typeface="Archivo Black"/>
                        </a:rPr>
                        <a:t>73100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00"/>
                        </a:lnSpc>
                        <a:defRPr/>
                      </a:pPr>
                      <a:r>
                        <a:rPr lang="en-US" sz="1071">
                          <a:solidFill>
                            <a:srgbClr val="000000"/>
                          </a:solidFill>
                          <a:latin typeface="Archivo Black"/>
                        </a:rPr>
                        <a:t>75300000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374073">
                <a:tc>
                  <a:txBody>
                    <a:bodyPr anchor="t" rtlCol="false"/>
                    <a:lstStyle/>
                    <a:p>
                      <a:pPr algn="ctr">
                        <a:lnSpc>
                          <a:spcPts val="1500"/>
                        </a:lnSpc>
                        <a:defRPr/>
                      </a:pPr>
                      <a:r>
                        <a:rPr lang="en-US" sz="1071">
                          <a:solidFill>
                            <a:srgbClr val="000000"/>
                          </a:solidFill>
                          <a:latin typeface="Archivo Black"/>
                        </a:rPr>
                        <a:t>2097</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00"/>
                        </a:lnSpc>
                        <a:defRPr/>
                      </a:pPr>
                      <a:r>
                        <a:rPr lang="en-US" sz="1071">
                          <a:solidFill>
                            <a:srgbClr val="000000"/>
                          </a:solidFill>
                          <a:latin typeface="Archivo Black"/>
                        </a:rPr>
                        <a:t>46800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00"/>
                        </a:lnSpc>
                        <a:defRPr/>
                      </a:pPr>
                      <a:r>
                        <a:rPr lang="en-US" sz="1071">
                          <a:solidFill>
                            <a:srgbClr val="000000"/>
                          </a:solidFill>
                          <a:latin typeface="Archivo Black"/>
                        </a:rPr>
                        <a:t>92300000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00"/>
                        </a:lnSpc>
                        <a:defRPr/>
                      </a:pPr>
                      <a:r>
                        <a:rPr lang="en-US" sz="1071">
                          <a:solidFill>
                            <a:srgbClr val="000000"/>
                          </a:solidFill>
                          <a:latin typeface="Archivo Black"/>
                        </a:rPr>
                        <a:t>73500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00"/>
                        </a:lnSpc>
                        <a:defRPr/>
                      </a:pPr>
                      <a:r>
                        <a:rPr lang="en-US" sz="1071">
                          <a:solidFill>
                            <a:srgbClr val="000000"/>
                          </a:solidFill>
                          <a:latin typeface="Archivo Black"/>
                        </a:rPr>
                        <a:t>74900000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374073">
                <a:tc>
                  <a:txBody>
                    <a:bodyPr anchor="t" rtlCol="false"/>
                    <a:lstStyle/>
                    <a:p>
                      <a:pPr algn="ctr">
                        <a:lnSpc>
                          <a:spcPts val="1500"/>
                        </a:lnSpc>
                        <a:defRPr/>
                      </a:pPr>
                      <a:r>
                        <a:rPr lang="en-US" sz="1071">
                          <a:solidFill>
                            <a:srgbClr val="000000"/>
                          </a:solidFill>
                          <a:latin typeface="Archivo Black"/>
                        </a:rPr>
                        <a:t>2098</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00"/>
                        </a:lnSpc>
                        <a:defRPr/>
                      </a:pPr>
                      <a:r>
                        <a:rPr lang="en-US" sz="1071">
                          <a:solidFill>
                            <a:srgbClr val="000000"/>
                          </a:solidFill>
                          <a:latin typeface="Archivo Black"/>
                        </a:rPr>
                        <a:t>47200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00"/>
                        </a:lnSpc>
                        <a:defRPr/>
                      </a:pPr>
                      <a:r>
                        <a:rPr lang="en-US" sz="1071">
                          <a:solidFill>
                            <a:srgbClr val="000000"/>
                          </a:solidFill>
                          <a:latin typeface="Archivo Black"/>
                        </a:rPr>
                        <a:t>91900000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00"/>
                        </a:lnSpc>
                        <a:defRPr/>
                      </a:pPr>
                      <a:r>
                        <a:rPr lang="en-US" sz="1071">
                          <a:solidFill>
                            <a:srgbClr val="000000"/>
                          </a:solidFill>
                          <a:latin typeface="Archivo Black"/>
                        </a:rPr>
                        <a:t>73900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00"/>
                        </a:lnSpc>
                        <a:defRPr/>
                      </a:pPr>
                      <a:r>
                        <a:rPr lang="en-US" sz="1071">
                          <a:solidFill>
                            <a:srgbClr val="000000"/>
                          </a:solidFill>
                          <a:latin typeface="Archivo Black"/>
                        </a:rPr>
                        <a:t>74500000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374073">
                <a:tc>
                  <a:txBody>
                    <a:bodyPr anchor="t" rtlCol="false"/>
                    <a:lstStyle/>
                    <a:p>
                      <a:pPr algn="ctr">
                        <a:lnSpc>
                          <a:spcPts val="1500"/>
                        </a:lnSpc>
                        <a:defRPr/>
                      </a:pPr>
                      <a:r>
                        <a:rPr lang="en-US" sz="1071">
                          <a:solidFill>
                            <a:srgbClr val="000000"/>
                          </a:solidFill>
                          <a:latin typeface="Archivo Black"/>
                        </a:rPr>
                        <a:t>2099</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00"/>
                        </a:lnSpc>
                        <a:defRPr/>
                      </a:pPr>
                      <a:r>
                        <a:rPr lang="en-US" sz="1071">
                          <a:solidFill>
                            <a:srgbClr val="000000"/>
                          </a:solidFill>
                          <a:latin typeface="Archivo Black"/>
                        </a:rPr>
                        <a:t>48300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00"/>
                        </a:lnSpc>
                        <a:defRPr/>
                      </a:pPr>
                      <a:r>
                        <a:rPr lang="en-US" sz="1071">
                          <a:solidFill>
                            <a:srgbClr val="000000"/>
                          </a:solidFill>
                          <a:latin typeface="Archivo Black"/>
                        </a:rPr>
                        <a:t>91500000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00"/>
                        </a:lnSpc>
                        <a:defRPr/>
                      </a:pPr>
                      <a:r>
                        <a:rPr lang="en-US" sz="1071">
                          <a:solidFill>
                            <a:srgbClr val="000000"/>
                          </a:solidFill>
                          <a:latin typeface="Archivo Black"/>
                        </a:rPr>
                        <a:t>74300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00"/>
                        </a:lnSpc>
                        <a:defRPr/>
                      </a:pPr>
                      <a:r>
                        <a:rPr lang="en-US" sz="1071">
                          <a:solidFill>
                            <a:srgbClr val="000000"/>
                          </a:solidFill>
                          <a:latin typeface="Archivo Black"/>
                        </a:rPr>
                        <a:t>74100000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374073">
                <a:tc>
                  <a:txBody>
                    <a:bodyPr anchor="t" rtlCol="false"/>
                    <a:lstStyle/>
                    <a:p>
                      <a:pPr algn="ctr">
                        <a:lnSpc>
                          <a:spcPts val="1500"/>
                        </a:lnSpc>
                        <a:defRPr/>
                      </a:pPr>
                      <a:r>
                        <a:rPr lang="en-US" sz="1071">
                          <a:solidFill>
                            <a:srgbClr val="000000"/>
                          </a:solidFill>
                          <a:latin typeface="Archivo Black"/>
                        </a:rPr>
                        <a:t>2100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00"/>
                        </a:lnSpc>
                        <a:defRPr/>
                      </a:pPr>
                      <a:r>
                        <a:rPr lang="en-US" sz="1071">
                          <a:solidFill>
                            <a:srgbClr val="000000"/>
                          </a:solidFill>
                          <a:latin typeface="Archivo Black"/>
                        </a:rPr>
                        <a:t>48900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00"/>
                        </a:lnSpc>
                        <a:defRPr/>
                      </a:pPr>
                      <a:r>
                        <a:rPr lang="en-US" sz="1071">
                          <a:solidFill>
                            <a:srgbClr val="000000"/>
                          </a:solidFill>
                          <a:latin typeface="Archivo Black"/>
                        </a:rPr>
                        <a:t>91000000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00"/>
                        </a:lnSpc>
                        <a:defRPr/>
                      </a:pPr>
                      <a:r>
                        <a:rPr lang="en-US" sz="1071">
                          <a:solidFill>
                            <a:srgbClr val="000000"/>
                          </a:solidFill>
                          <a:latin typeface="Archivo Black"/>
                        </a:rPr>
                        <a:t>74700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1500"/>
                        </a:lnSpc>
                        <a:defRPr/>
                      </a:pPr>
                      <a:r>
                        <a:rPr lang="en-US" sz="1071">
                          <a:solidFill>
                            <a:srgbClr val="000000"/>
                          </a:solidFill>
                          <a:latin typeface="Archivo Black"/>
                        </a:rPr>
                        <a:t>73600000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16" id="16"/>
          <p:cNvSpPr txBox="true"/>
          <p:nvPr/>
        </p:nvSpPr>
        <p:spPr>
          <a:xfrm rot="0">
            <a:off x="11523975" y="933450"/>
            <a:ext cx="5508835" cy="779742"/>
          </a:xfrm>
          <a:prstGeom prst="rect">
            <a:avLst/>
          </a:prstGeom>
        </p:spPr>
        <p:txBody>
          <a:bodyPr anchor="t" rtlCol="false" tIns="0" lIns="0" bIns="0" rIns="0">
            <a:spAutoFit/>
          </a:bodyPr>
          <a:lstStyle/>
          <a:p>
            <a:pPr algn="r">
              <a:lnSpc>
                <a:spcPts val="6372"/>
              </a:lnSpc>
            </a:pPr>
            <a:r>
              <a:rPr lang="en-US" sz="4551">
                <a:solidFill>
                  <a:srgbClr val="FFFFFF"/>
                </a:solidFill>
                <a:latin typeface="Lato Bold"/>
              </a:rPr>
              <a:t>DATA  PROJECT</a:t>
            </a:r>
          </a:p>
        </p:txBody>
      </p:sp>
      <p:sp>
        <p:nvSpPr>
          <p:cNvPr name="TextBox 17" id="17"/>
          <p:cNvSpPr txBox="true"/>
          <p:nvPr/>
        </p:nvSpPr>
        <p:spPr>
          <a:xfrm rot="0">
            <a:off x="11119771" y="923925"/>
            <a:ext cx="1152745" cy="937294"/>
          </a:xfrm>
          <a:prstGeom prst="rect">
            <a:avLst/>
          </a:prstGeom>
        </p:spPr>
        <p:txBody>
          <a:bodyPr anchor="t" rtlCol="false" tIns="0" lIns="0" bIns="0" rIns="0">
            <a:spAutoFit/>
          </a:bodyPr>
          <a:lstStyle/>
          <a:p>
            <a:pPr algn="ctr">
              <a:lnSpc>
                <a:spcPts val="7739"/>
              </a:lnSpc>
            </a:pPr>
            <a:r>
              <a:rPr lang="en-US" sz="5528">
                <a:solidFill>
                  <a:srgbClr val="000000"/>
                </a:solidFill>
                <a:latin typeface="Lexend Deca"/>
              </a:rPr>
              <a:t>1</a:t>
            </a:r>
          </a:p>
        </p:txBody>
      </p:sp>
    </p:spTree>
  </p:cSld>
  <p:clrMapOvr>
    <a:masterClrMapping/>
  </p:clrMapOvr>
  <p:transition spd="slow">
    <p:push dir="u"/>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3000"/>
            </a:blip>
            <a:stretch>
              <a:fillRect l="0" t="0" r="0" b="0"/>
            </a:stretch>
          </a:blipFill>
        </p:spPr>
      </p:sp>
      <p:grpSp>
        <p:nvGrpSpPr>
          <p:cNvPr name="Group 3" id="3"/>
          <p:cNvGrpSpPr/>
          <p:nvPr/>
        </p:nvGrpSpPr>
        <p:grpSpPr>
          <a:xfrm rot="0">
            <a:off x="-740214" y="-2179660"/>
            <a:ext cx="19028214" cy="4719749"/>
            <a:chOff x="0" y="0"/>
            <a:chExt cx="5011546" cy="1243061"/>
          </a:xfrm>
        </p:grpSpPr>
        <p:sp>
          <p:nvSpPr>
            <p:cNvPr name="Freeform 4" id="4"/>
            <p:cNvSpPr/>
            <p:nvPr/>
          </p:nvSpPr>
          <p:spPr>
            <a:xfrm flipH="false" flipV="false" rot="0">
              <a:off x="0" y="0"/>
              <a:ext cx="5011546" cy="1243061"/>
            </a:xfrm>
            <a:custGeom>
              <a:avLst/>
              <a:gdLst/>
              <a:ahLst/>
              <a:cxnLst/>
              <a:rect r="r" b="b" t="t" l="l"/>
              <a:pathLst>
                <a:path h="1243061" w="5011546">
                  <a:moveTo>
                    <a:pt x="0" y="0"/>
                  </a:moveTo>
                  <a:lnTo>
                    <a:pt x="5011546" y="0"/>
                  </a:lnTo>
                  <a:lnTo>
                    <a:pt x="5011546" y="1243061"/>
                  </a:lnTo>
                  <a:lnTo>
                    <a:pt x="0" y="1243061"/>
                  </a:lnTo>
                  <a:close/>
                </a:path>
              </a:pathLst>
            </a:custGeom>
            <a:solidFill>
              <a:srgbClr val="004AAD"/>
            </a:solidFill>
          </p:spPr>
        </p:sp>
        <p:sp>
          <p:nvSpPr>
            <p:cNvPr name="TextBox 5" id="5"/>
            <p:cNvSpPr txBox="true"/>
            <p:nvPr/>
          </p:nvSpPr>
          <p:spPr>
            <a:xfrm>
              <a:off x="0" y="-47625"/>
              <a:ext cx="5011546" cy="1290686"/>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2896135" y="3737736"/>
            <a:ext cx="12495729" cy="5293124"/>
          </a:xfrm>
          <a:custGeom>
            <a:avLst/>
            <a:gdLst/>
            <a:ahLst/>
            <a:cxnLst/>
            <a:rect r="r" b="b" t="t" l="l"/>
            <a:pathLst>
              <a:path h="5293124" w="12495729">
                <a:moveTo>
                  <a:pt x="0" y="0"/>
                </a:moveTo>
                <a:lnTo>
                  <a:pt x="12495730" y="0"/>
                </a:lnTo>
                <a:lnTo>
                  <a:pt x="12495730" y="5293123"/>
                </a:lnTo>
                <a:lnTo>
                  <a:pt x="0" y="5293123"/>
                </a:lnTo>
                <a:lnTo>
                  <a:pt x="0" y="0"/>
                </a:lnTo>
                <a:close/>
              </a:path>
            </a:pathLst>
          </a:custGeom>
          <a:blipFill>
            <a:blip r:embed="rId3"/>
            <a:stretch>
              <a:fillRect l="0" t="0" r="0" b="0"/>
            </a:stretch>
          </a:blipFill>
        </p:spPr>
      </p:sp>
      <p:sp>
        <p:nvSpPr>
          <p:cNvPr name="TextBox 7" id="7"/>
          <p:cNvSpPr txBox="true"/>
          <p:nvPr/>
        </p:nvSpPr>
        <p:spPr>
          <a:xfrm rot="0">
            <a:off x="1953518" y="749741"/>
            <a:ext cx="14380964" cy="986156"/>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Archivo Black"/>
              </a:rPr>
              <a:t>7. </a:t>
            </a:r>
            <a:r>
              <a:rPr lang="en-US" sz="2799">
                <a:solidFill>
                  <a:srgbClr val="FFFFFF"/>
                </a:solidFill>
                <a:latin typeface="Archivo Black"/>
              </a:rPr>
              <a:t>Regression analysis. In this requirement, you are expected to complete</a:t>
            </a:r>
          </a:p>
          <a:p>
            <a:pPr algn="ctr">
              <a:lnSpc>
                <a:spcPts val="3919"/>
              </a:lnSpc>
              <a:spcBef>
                <a:spcPct val="0"/>
              </a:spcBef>
            </a:pPr>
            <a:r>
              <a:rPr lang="en-US" sz="2799">
                <a:solidFill>
                  <a:srgbClr val="FFFFFF"/>
                </a:solidFill>
                <a:latin typeface="Archivo Black"/>
              </a:rPr>
              <a:t>the following steps:</a:t>
            </a:r>
          </a:p>
        </p:txBody>
      </p:sp>
      <p:sp>
        <p:nvSpPr>
          <p:cNvPr name="TextBox 8" id="8"/>
          <p:cNvSpPr txBox="true"/>
          <p:nvPr/>
        </p:nvSpPr>
        <p:spPr>
          <a:xfrm rot="0">
            <a:off x="503873" y="2947796"/>
            <a:ext cx="5199936" cy="332740"/>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Archivo Black"/>
              </a:rPr>
              <a:t>b) Construct a scatter plot for the data:</a:t>
            </a:r>
          </a:p>
        </p:txBody>
      </p:sp>
    </p:spTree>
  </p:cSld>
  <p:clrMapOvr>
    <a:masterClrMapping/>
  </p:clrMapOvr>
  <p:transition spd="slow">
    <p:push dir="u"/>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3000"/>
            </a:blip>
            <a:stretch>
              <a:fillRect l="0" t="0" r="0" b="0"/>
            </a:stretch>
          </a:blipFill>
        </p:spPr>
      </p:sp>
      <p:grpSp>
        <p:nvGrpSpPr>
          <p:cNvPr name="Group 3" id="3"/>
          <p:cNvGrpSpPr/>
          <p:nvPr/>
        </p:nvGrpSpPr>
        <p:grpSpPr>
          <a:xfrm rot="0">
            <a:off x="-740214" y="-2179660"/>
            <a:ext cx="19028214" cy="4719749"/>
            <a:chOff x="0" y="0"/>
            <a:chExt cx="5011546" cy="1243061"/>
          </a:xfrm>
        </p:grpSpPr>
        <p:sp>
          <p:nvSpPr>
            <p:cNvPr name="Freeform 4" id="4"/>
            <p:cNvSpPr/>
            <p:nvPr/>
          </p:nvSpPr>
          <p:spPr>
            <a:xfrm flipH="false" flipV="false" rot="0">
              <a:off x="0" y="0"/>
              <a:ext cx="5011546" cy="1243061"/>
            </a:xfrm>
            <a:custGeom>
              <a:avLst/>
              <a:gdLst/>
              <a:ahLst/>
              <a:cxnLst/>
              <a:rect r="r" b="b" t="t" l="l"/>
              <a:pathLst>
                <a:path h="1243061" w="5011546">
                  <a:moveTo>
                    <a:pt x="0" y="0"/>
                  </a:moveTo>
                  <a:lnTo>
                    <a:pt x="5011546" y="0"/>
                  </a:lnTo>
                  <a:lnTo>
                    <a:pt x="5011546" y="1243061"/>
                  </a:lnTo>
                  <a:lnTo>
                    <a:pt x="0" y="1243061"/>
                  </a:lnTo>
                  <a:close/>
                </a:path>
              </a:pathLst>
            </a:custGeom>
            <a:solidFill>
              <a:srgbClr val="004AAD"/>
            </a:solidFill>
          </p:spPr>
        </p:sp>
        <p:sp>
          <p:nvSpPr>
            <p:cNvPr name="TextBox 5" id="5"/>
            <p:cNvSpPr txBox="true"/>
            <p:nvPr/>
          </p:nvSpPr>
          <p:spPr>
            <a:xfrm>
              <a:off x="0" y="-47625"/>
              <a:ext cx="5011546" cy="1290686"/>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492902" y="3505666"/>
            <a:ext cx="10779623" cy="1637834"/>
          </a:xfrm>
          <a:custGeom>
            <a:avLst/>
            <a:gdLst/>
            <a:ahLst/>
            <a:cxnLst/>
            <a:rect r="r" b="b" t="t" l="l"/>
            <a:pathLst>
              <a:path h="1637834" w="10779623">
                <a:moveTo>
                  <a:pt x="0" y="0"/>
                </a:moveTo>
                <a:lnTo>
                  <a:pt x="10779623" y="0"/>
                </a:lnTo>
                <a:lnTo>
                  <a:pt x="10779623" y="1637834"/>
                </a:lnTo>
                <a:lnTo>
                  <a:pt x="0" y="1637834"/>
                </a:lnTo>
                <a:lnTo>
                  <a:pt x="0" y="0"/>
                </a:lnTo>
                <a:close/>
              </a:path>
            </a:pathLst>
          </a:custGeom>
          <a:blipFill>
            <a:blip r:embed="rId3"/>
            <a:stretch>
              <a:fillRect l="0" t="0" r="0" b="0"/>
            </a:stretch>
          </a:blipFill>
        </p:spPr>
      </p:sp>
      <p:sp>
        <p:nvSpPr>
          <p:cNvPr name="TextBox 7" id="7"/>
          <p:cNvSpPr txBox="true"/>
          <p:nvPr/>
        </p:nvSpPr>
        <p:spPr>
          <a:xfrm rot="0">
            <a:off x="1953518" y="749741"/>
            <a:ext cx="14380964" cy="986156"/>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Archivo Black"/>
              </a:rPr>
              <a:t>7. </a:t>
            </a:r>
            <a:r>
              <a:rPr lang="en-US" sz="2799">
                <a:solidFill>
                  <a:srgbClr val="FFFFFF"/>
                </a:solidFill>
                <a:latin typeface="Archivo Black"/>
              </a:rPr>
              <a:t>Regression analysis. In this requirement, you are expected to complete</a:t>
            </a:r>
          </a:p>
          <a:p>
            <a:pPr algn="ctr">
              <a:lnSpc>
                <a:spcPts val="3919"/>
              </a:lnSpc>
              <a:spcBef>
                <a:spcPct val="0"/>
              </a:spcBef>
            </a:pPr>
            <a:r>
              <a:rPr lang="en-US" sz="2799">
                <a:solidFill>
                  <a:srgbClr val="FFFFFF"/>
                </a:solidFill>
                <a:latin typeface="Archivo Black"/>
              </a:rPr>
              <a:t>the following steps:</a:t>
            </a:r>
          </a:p>
        </p:txBody>
      </p:sp>
      <p:sp>
        <p:nvSpPr>
          <p:cNvPr name="TextBox 8" id="8"/>
          <p:cNvSpPr txBox="true"/>
          <p:nvPr/>
        </p:nvSpPr>
        <p:spPr>
          <a:xfrm rot="0">
            <a:off x="492902" y="2971390"/>
            <a:ext cx="6165652" cy="332740"/>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Archivo Black"/>
              </a:rPr>
              <a:t>c) Compute the sample correlation coefficient:</a:t>
            </a:r>
          </a:p>
        </p:txBody>
      </p:sp>
    </p:spTree>
  </p:cSld>
  <p:clrMapOvr>
    <a:masterClrMapping/>
  </p:clrMapOvr>
  <p:transition spd="slow">
    <p:push dir="u"/>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3000"/>
            </a:blip>
            <a:stretch>
              <a:fillRect l="0" t="0" r="0" b="0"/>
            </a:stretch>
          </a:blipFill>
        </p:spPr>
      </p:sp>
      <p:grpSp>
        <p:nvGrpSpPr>
          <p:cNvPr name="Group 3" id="3"/>
          <p:cNvGrpSpPr/>
          <p:nvPr/>
        </p:nvGrpSpPr>
        <p:grpSpPr>
          <a:xfrm rot="0">
            <a:off x="-740214" y="-2179660"/>
            <a:ext cx="19028214" cy="4719749"/>
            <a:chOff x="0" y="0"/>
            <a:chExt cx="5011546" cy="1243061"/>
          </a:xfrm>
        </p:grpSpPr>
        <p:sp>
          <p:nvSpPr>
            <p:cNvPr name="Freeform 4" id="4"/>
            <p:cNvSpPr/>
            <p:nvPr/>
          </p:nvSpPr>
          <p:spPr>
            <a:xfrm flipH="false" flipV="false" rot="0">
              <a:off x="0" y="0"/>
              <a:ext cx="5011546" cy="1243061"/>
            </a:xfrm>
            <a:custGeom>
              <a:avLst/>
              <a:gdLst/>
              <a:ahLst/>
              <a:cxnLst/>
              <a:rect r="r" b="b" t="t" l="l"/>
              <a:pathLst>
                <a:path h="1243061" w="5011546">
                  <a:moveTo>
                    <a:pt x="0" y="0"/>
                  </a:moveTo>
                  <a:lnTo>
                    <a:pt x="5011546" y="0"/>
                  </a:lnTo>
                  <a:lnTo>
                    <a:pt x="5011546" y="1243061"/>
                  </a:lnTo>
                  <a:lnTo>
                    <a:pt x="0" y="1243061"/>
                  </a:lnTo>
                  <a:close/>
                </a:path>
              </a:pathLst>
            </a:custGeom>
            <a:solidFill>
              <a:srgbClr val="004AAD"/>
            </a:solidFill>
          </p:spPr>
        </p:sp>
        <p:sp>
          <p:nvSpPr>
            <p:cNvPr name="TextBox 5" id="5"/>
            <p:cNvSpPr txBox="true"/>
            <p:nvPr/>
          </p:nvSpPr>
          <p:spPr>
            <a:xfrm>
              <a:off x="0" y="-47625"/>
              <a:ext cx="5011546" cy="1290686"/>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569814" y="3737736"/>
            <a:ext cx="15148373" cy="5930373"/>
          </a:xfrm>
          <a:custGeom>
            <a:avLst/>
            <a:gdLst/>
            <a:ahLst/>
            <a:cxnLst/>
            <a:rect r="r" b="b" t="t" l="l"/>
            <a:pathLst>
              <a:path h="5930373" w="15148373">
                <a:moveTo>
                  <a:pt x="0" y="0"/>
                </a:moveTo>
                <a:lnTo>
                  <a:pt x="15148372" y="0"/>
                </a:lnTo>
                <a:lnTo>
                  <a:pt x="15148372" y="5930373"/>
                </a:lnTo>
                <a:lnTo>
                  <a:pt x="0" y="5930373"/>
                </a:lnTo>
                <a:lnTo>
                  <a:pt x="0" y="0"/>
                </a:lnTo>
                <a:close/>
              </a:path>
            </a:pathLst>
          </a:custGeom>
          <a:blipFill>
            <a:blip r:embed="rId3"/>
            <a:stretch>
              <a:fillRect l="0" t="0" r="0" b="0"/>
            </a:stretch>
          </a:blipFill>
        </p:spPr>
      </p:sp>
      <p:sp>
        <p:nvSpPr>
          <p:cNvPr name="TextBox 7" id="7"/>
          <p:cNvSpPr txBox="true"/>
          <p:nvPr/>
        </p:nvSpPr>
        <p:spPr>
          <a:xfrm rot="0">
            <a:off x="1953518" y="749741"/>
            <a:ext cx="14380964" cy="986156"/>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Archivo Black"/>
              </a:rPr>
              <a:t>7. </a:t>
            </a:r>
            <a:r>
              <a:rPr lang="en-US" sz="2799">
                <a:solidFill>
                  <a:srgbClr val="FFFFFF"/>
                </a:solidFill>
                <a:latin typeface="Archivo Black"/>
              </a:rPr>
              <a:t>Regression analysis. In this requirement, you are expected to complete</a:t>
            </a:r>
          </a:p>
          <a:p>
            <a:pPr algn="ctr">
              <a:lnSpc>
                <a:spcPts val="3919"/>
              </a:lnSpc>
              <a:spcBef>
                <a:spcPct val="0"/>
              </a:spcBef>
            </a:pPr>
            <a:r>
              <a:rPr lang="en-US" sz="2799">
                <a:solidFill>
                  <a:srgbClr val="FFFFFF"/>
                </a:solidFill>
                <a:latin typeface="Archivo Black"/>
              </a:rPr>
              <a:t>the following steps:</a:t>
            </a:r>
          </a:p>
        </p:txBody>
      </p:sp>
      <p:sp>
        <p:nvSpPr>
          <p:cNvPr name="TextBox 8" id="8"/>
          <p:cNvSpPr txBox="true"/>
          <p:nvPr/>
        </p:nvSpPr>
        <p:spPr>
          <a:xfrm rot="0">
            <a:off x="0" y="2947796"/>
            <a:ext cx="8519929" cy="332740"/>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Archivo Black"/>
              </a:rPr>
              <a:t>d) Find the equation of the estimated regression line:</a:t>
            </a:r>
          </a:p>
        </p:txBody>
      </p:sp>
    </p:spTree>
  </p:cSld>
  <p:clrMapOvr>
    <a:masterClrMapping/>
  </p:clrMapOvr>
  <p:transition spd="slow">
    <p:push dir="u"/>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3000"/>
            </a:blip>
            <a:stretch>
              <a:fillRect l="0" t="0" r="0" b="0"/>
            </a:stretch>
          </a:blipFill>
        </p:spPr>
      </p:sp>
      <p:grpSp>
        <p:nvGrpSpPr>
          <p:cNvPr name="Group 3" id="3"/>
          <p:cNvGrpSpPr/>
          <p:nvPr/>
        </p:nvGrpSpPr>
        <p:grpSpPr>
          <a:xfrm rot="0">
            <a:off x="-740214" y="-2179660"/>
            <a:ext cx="19028214" cy="4719749"/>
            <a:chOff x="0" y="0"/>
            <a:chExt cx="5011546" cy="1243061"/>
          </a:xfrm>
        </p:grpSpPr>
        <p:sp>
          <p:nvSpPr>
            <p:cNvPr name="Freeform 4" id="4"/>
            <p:cNvSpPr/>
            <p:nvPr/>
          </p:nvSpPr>
          <p:spPr>
            <a:xfrm flipH="false" flipV="false" rot="0">
              <a:off x="0" y="0"/>
              <a:ext cx="5011546" cy="1243061"/>
            </a:xfrm>
            <a:custGeom>
              <a:avLst/>
              <a:gdLst/>
              <a:ahLst/>
              <a:cxnLst/>
              <a:rect r="r" b="b" t="t" l="l"/>
              <a:pathLst>
                <a:path h="1243061" w="5011546">
                  <a:moveTo>
                    <a:pt x="0" y="0"/>
                  </a:moveTo>
                  <a:lnTo>
                    <a:pt x="5011546" y="0"/>
                  </a:lnTo>
                  <a:lnTo>
                    <a:pt x="5011546" y="1243061"/>
                  </a:lnTo>
                  <a:lnTo>
                    <a:pt x="0" y="1243061"/>
                  </a:lnTo>
                  <a:close/>
                </a:path>
              </a:pathLst>
            </a:custGeom>
            <a:solidFill>
              <a:srgbClr val="004AAD"/>
            </a:solidFill>
          </p:spPr>
        </p:sp>
        <p:sp>
          <p:nvSpPr>
            <p:cNvPr name="TextBox 5" id="5"/>
            <p:cNvSpPr txBox="true"/>
            <p:nvPr/>
          </p:nvSpPr>
          <p:spPr>
            <a:xfrm>
              <a:off x="0" y="-47625"/>
              <a:ext cx="5011546" cy="1290686"/>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503873" y="3540599"/>
            <a:ext cx="9470884" cy="1176686"/>
          </a:xfrm>
          <a:custGeom>
            <a:avLst/>
            <a:gdLst/>
            <a:ahLst/>
            <a:cxnLst/>
            <a:rect r="r" b="b" t="t" l="l"/>
            <a:pathLst>
              <a:path h="1176686" w="9470884">
                <a:moveTo>
                  <a:pt x="0" y="0"/>
                </a:moveTo>
                <a:lnTo>
                  <a:pt x="9470884" y="0"/>
                </a:lnTo>
                <a:lnTo>
                  <a:pt x="9470884" y="1176686"/>
                </a:lnTo>
                <a:lnTo>
                  <a:pt x="0" y="1176686"/>
                </a:lnTo>
                <a:lnTo>
                  <a:pt x="0" y="0"/>
                </a:lnTo>
                <a:close/>
              </a:path>
            </a:pathLst>
          </a:custGeom>
          <a:blipFill>
            <a:blip r:embed="rId3"/>
            <a:stretch>
              <a:fillRect l="0" t="0" r="0" b="0"/>
            </a:stretch>
          </a:blipFill>
        </p:spPr>
      </p:sp>
      <p:sp>
        <p:nvSpPr>
          <p:cNvPr name="TextBox 7" id="7"/>
          <p:cNvSpPr txBox="true"/>
          <p:nvPr/>
        </p:nvSpPr>
        <p:spPr>
          <a:xfrm rot="0">
            <a:off x="1953518" y="749741"/>
            <a:ext cx="14380964" cy="986156"/>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Archivo Black"/>
              </a:rPr>
              <a:t>7. </a:t>
            </a:r>
            <a:r>
              <a:rPr lang="en-US" sz="2799">
                <a:solidFill>
                  <a:srgbClr val="FFFFFF"/>
                </a:solidFill>
                <a:latin typeface="Archivo Black"/>
              </a:rPr>
              <a:t>Regression analysis. In this requirement, you are expected to complete</a:t>
            </a:r>
          </a:p>
          <a:p>
            <a:pPr algn="ctr">
              <a:lnSpc>
                <a:spcPts val="3919"/>
              </a:lnSpc>
              <a:spcBef>
                <a:spcPct val="0"/>
              </a:spcBef>
            </a:pPr>
            <a:r>
              <a:rPr lang="en-US" sz="2799">
                <a:solidFill>
                  <a:srgbClr val="FFFFFF"/>
                </a:solidFill>
                <a:latin typeface="Archivo Black"/>
              </a:rPr>
              <a:t>the following steps:</a:t>
            </a:r>
          </a:p>
        </p:txBody>
      </p:sp>
      <p:sp>
        <p:nvSpPr>
          <p:cNvPr name="TextBox 8" id="8"/>
          <p:cNvSpPr txBox="true"/>
          <p:nvPr/>
        </p:nvSpPr>
        <p:spPr>
          <a:xfrm rot="0">
            <a:off x="503873" y="3018579"/>
            <a:ext cx="3645337" cy="332740"/>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Archivo Black"/>
              </a:rPr>
              <a:t>Predict a future value for Y:</a:t>
            </a:r>
          </a:p>
        </p:txBody>
      </p:sp>
    </p:spTree>
  </p:cSld>
  <p:clrMapOvr>
    <a:masterClrMapping/>
  </p:clrMapOvr>
  <p:transition spd="slow">
    <p:push dir="u"/>
  </p:transition>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3000"/>
            </a:blip>
            <a:stretch>
              <a:fillRect l="0" t="0" r="0" b="0"/>
            </a:stretch>
          </a:blipFill>
        </p:spPr>
      </p:sp>
      <p:grpSp>
        <p:nvGrpSpPr>
          <p:cNvPr name="Group 3" id="3"/>
          <p:cNvGrpSpPr/>
          <p:nvPr/>
        </p:nvGrpSpPr>
        <p:grpSpPr>
          <a:xfrm rot="0">
            <a:off x="-740214" y="-2179660"/>
            <a:ext cx="19028214" cy="4719749"/>
            <a:chOff x="0" y="0"/>
            <a:chExt cx="5011546" cy="1243061"/>
          </a:xfrm>
        </p:grpSpPr>
        <p:sp>
          <p:nvSpPr>
            <p:cNvPr name="Freeform 4" id="4"/>
            <p:cNvSpPr/>
            <p:nvPr/>
          </p:nvSpPr>
          <p:spPr>
            <a:xfrm flipH="false" flipV="false" rot="0">
              <a:off x="0" y="0"/>
              <a:ext cx="5011546" cy="1243061"/>
            </a:xfrm>
            <a:custGeom>
              <a:avLst/>
              <a:gdLst/>
              <a:ahLst/>
              <a:cxnLst/>
              <a:rect r="r" b="b" t="t" l="l"/>
              <a:pathLst>
                <a:path h="1243061" w="5011546">
                  <a:moveTo>
                    <a:pt x="0" y="0"/>
                  </a:moveTo>
                  <a:lnTo>
                    <a:pt x="5011546" y="0"/>
                  </a:lnTo>
                  <a:lnTo>
                    <a:pt x="5011546" y="1243061"/>
                  </a:lnTo>
                  <a:lnTo>
                    <a:pt x="0" y="1243061"/>
                  </a:lnTo>
                  <a:close/>
                </a:path>
              </a:pathLst>
            </a:custGeom>
            <a:solidFill>
              <a:srgbClr val="004AAD"/>
            </a:solidFill>
          </p:spPr>
        </p:sp>
        <p:sp>
          <p:nvSpPr>
            <p:cNvPr name="TextBox 5" id="5"/>
            <p:cNvSpPr txBox="true"/>
            <p:nvPr/>
          </p:nvSpPr>
          <p:spPr>
            <a:xfrm>
              <a:off x="0" y="-47625"/>
              <a:ext cx="5011546" cy="1290686"/>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028700" y="3451855"/>
            <a:ext cx="16177242" cy="3383290"/>
          </a:xfrm>
          <a:custGeom>
            <a:avLst/>
            <a:gdLst/>
            <a:ahLst/>
            <a:cxnLst/>
            <a:rect r="r" b="b" t="t" l="l"/>
            <a:pathLst>
              <a:path h="3383290" w="16177242">
                <a:moveTo>
                  <a:pt x="0" y="0"/>
                </a:moveTo>
                <a:lnTo>
                  <a:pt x="16177242" y="0"/>
                </a:lnTo>
                <a:lnTo>
                  <a:pt x="16177242" y="3383290"/>
                </a:lnTo>
                <a:lnTo>
                  <a:pt x="0" y="3383290"/>
                </a:lnTo>
                <a:lnTo>
                  <a:pt x="0" y="0"/>
                </a:lnTo>
                <a:close/>
              </a:path>
            </a:pathLst>
          </a:custGeom>
          <a:blipFill>
            <a:blip r:embed="rId3"/>
            <a:stretch>
              <a:fillRect l="0" t="0" r="0" b="0"/>
            </a:stretch>
          </a:blipFill>
        </p:spPr>
      </p:sp>
      <p:sp>
        <p:nvSpPr>
          <p:cNvPr name="Freeform 7" id="7"/>
          <p:cNvSpPr/>
          <p:nvPr/>
        </p:nvSpPr>
        <p:spPr>
          <a:xfrm flipH="false" flipV="false" rot="0">
            <a:off x="7120548" y="7703306"/>
            <a:ext cx="1482371" cy="1248636"/>
          </a:xfrm>
          <a:custGeom>
            <a:avLst/>
            <a:gdLst/>
            <a:ahLst/>
            <a:cxnLst/>
            <a:rect r="r" b="b" t="t" l="l"/>
            <a:pathLst>
              <a:path h="1248636" w="1482371">
                <a:moveTo>
                  <a:pt x="0" y="0"/>
                </a:moveTo>
                <a:lnTo>
                  <a:pt x="1482371" y="0"/>
                </a:lnTo>
                <a:lnTo>
                  <a:pt x="1482371" y="1248636"/>
                </a:lnTo>
                <a:lnTo>
                  <a:pt x="0" y="1248636"/>
                </a:lnTo>
                <a:lnTo>
                  <a:pt x="0" y="0"/>
                </a:lnTo>
                <a:close/>
              </a:path>
            </a:pathLst>
          </a:custGeom>
          <a:blipFill>
            <a:blip r:embed="rId4"/>
            <a:stretch>
              <a:fillRect l="0" t="0" r="0" b="0"/>
            </a:stretch>
          </a:blipFill>
        </p:spPr>
      </p:sp>
      <p:sp>
        <p:nvSpPr>
          <p:cNvPr name="Freeform 8" id="8"/>
          <p:cNvSpPr/>
          <p:nvPr/>
        </p:nvSpPr>
        <p:spPr>
          <a:xfrm flipH="false" flipV="false" rot="0">
            <a:off x="8884029" y="7703306"/>
            <a:ext cx="1543209" cy="1248636"/>
          </a:xfrm>
          <a:custGeom>
            <a:avLst/>
            <a:gdLst/>
            <a:ahLst/>
            <a:cxnLst/>
            <a:rect r="r" b="b" t="t" l="l"/>
            <a:pathLst>
              <a:path h="1248636" w="1543209">
                <a:moveTo>
                  <a:pt x="0" y="0"/>
                </a:moveTo>
                <a:lnTo>
                  <a:pt x="1543209" y="0"/>
                </a:lnTo>
                <a:lnTo>
                  <a:pt x="1543209" y="1248636"/>
                </a:lnTo>
                <a:lnTo>
                  <a:pt x="0" y="1248636"/>
                </a:lnTo>
                <a:lnTo>
                  <a:pt x="0" y="0"/>
                </a:lnTo>
                <a:close/>
              </a:path>
            </a:pathLst>
          </a:custGeom>
          <a:blipFill>
            <a:blip r:embed="rId5"/>
            <a:stretch>
              <a:fillRect l="0" t="0" r="0" b="0"/>
            </a:stretch>
          </a:blipFill>
        </p:spPr>
      </p:sp>
      <p:sp>
        <p:nvSpPr>
          <p:cNvPr name="Freeform 9" id="9"/>
          <p:cNvSpPr/>
          <p:nvPr/>
        </p:nvSpPr>
        <p:spPr>
          <a:xfrm flipH="false" flipV="false" rot="0">
            <a:off x="10982523" y="7703306"/>
            <a:ext cx="2650614" cy="1248636"/>
          </a:xfrm>
          <a:custGeom>
            <a:avLst/>
            <a:gdLst/>
            <a:ahLst/>
            <a:cxnLst/>
            <a:rect r="r" b="b" t="t" l="l"/>
            <a:pathLst>
              <a:path h="1248636" w="2650614">
                <a:moveTo>
                  <a:pt x="0" y="0"/>
                </a:moveTo>
                <a:lnTo>
                  <a:pt x="2650614" y="0"/>
                </a:lnTo>
                <a:lnTo>
                  <a:pt x="2650614" y="1248636"/>
                </a:lnTo>
                <a:lnTo>
                  <a:pt x="0" y="1248636"/>
                </a:lnTo>
                <a:lnTo>
                  <a:pt x="0" y="0"/>
                </a:lnTo>
                <a:close/>
              </a:path>
            </a:pathLst>
          </a:custGeom>
          <a:blipFill>
            <a:blip r:embed="rId6"/>
            <a:stretch>
              <a:fillRect l="0" t="0" r="0" b="0"/>
            </a:stretch>
          </a:blipFill>
        </p:spPr>
      </p:sp>
      <p:sp>
        <p:nvSpPr>
          <p:cNvPr name="TextBox 10" id="10"/>
          <p:cNvSpPr txBox="true"/>
          <p:nvPr/>
        </p:nvSpPr>
        <p:spPr>
          <a:xfrm rot="0">
            <a:off x="1953518" y="749741"/>
            <a:ext cx="14380964" cy="986156"/>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Archivo Black"/>
              </a:rPr>
              <a:t>7. </a:t>
            </a:r>
            <a:r>
              <a:rPr lang="en-US" sz="2799">
                <a:solidFill>
                  <a:srgbClr val="FFFFFF"/>
                </a:solidFill>
                <a:latin typeface="Archivo Black"/>
              </a:rPr>
              <a:t>Regression analysis. In this requirement, you are expected to complete</a:t>
            </a:r>
          </a:p>
          <a:p>
            <a:pPr algn="ctr">
              <a:lnSpc>
                <a:spcPts val="3919"/>
              </a:lnSpc>
              <a:spcBef>
                <a:spcPct val="0"/>
              </a:spcBef>
            </a:pPr>
            <a:r>
              <a:rPr lang="en-US" sz="2799">
                <a:solidFill>
                  <a:srgbClr val="FFFFFF"/>
                </a:solidFill>
                <a:latin typeface="Archivo Black"/>
              </a:rPr>
              <a:t>the following steps:</a:t>
            </a:r>
          </a:p>
        </p:txBody>
      </p:sp>
      <p:sp>
        <p:nvSpPr>
          <p:cNvPr name="TextBox 11" id="11"/>
          <p:cNvSpPr txBox="true"/>
          <p:nvPr/>
        </p:nvSpPr>
        <p:spPr>
          <a:xfrm rot="0">
            <a:off x="597456" y="2947796"/>
            <a:ext cx="5012770" cy="332740"/>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Archivo Black"/>
              </a:rPr>
              <a:t>e) Test the significance of regression:</a:t>
            </a:r>
          </a:p>
        </p:txBody>
      </p:sp>
      <p:sp>
        <p:nvSpPr>
          <p:cNvPr name="TextBox 12" id="12"/>
          <p:cNvSpPr txBox="true"/>
          <p:nvPr/>
        </p:nvSpPr>
        <p:spPr>
          <a:xfrm rot="0">
            <a:off x="6384904" y="6957225"/>
            <a:ext cx="4777978" cy="555581"/>
          </a:xfrm>
          <a:prstGeom prst="rect">
            <a:avLst/>
          </a:prstGeom>
        </p:spPr>
        <p:txBody>
          <a:bodyPr anchor="t" rtlCol="false" tIns="0" lIns="0" bIns="0" rIns="0">
            <a:spAutoFit/>
          </a:bodyPr>
          <a:lstStyle/>
          <a:p>
            <a:pPr algn="ctr">
              <a:lnSpc>
                <a:spcPts val="4552"/>
              </a:lnSpc>
            </a:pPr>
            <a:r>
              <a:rPr lang="en-US" sz="3251" u="sng">
                <a:solidFill>
                  <a:srgbClr val="000000"/>
                </a:solidFill>
                <a:latin typeface="Noto Sans Bold"/>
              </a:rPr>
              <a:t>Other Methos To Slove:</a:t>
            </a:r>
          </a:p>
        </p:txBody>
      </p:sp>
      <p:sp>
        <p:nvSpPr>
          <p:cNvPr name="TextBox 13" id="13"/>
          <p:cNvSpPr txBox="true"/>
          <p:nvPr/>
        </p:nvSpPr>
        <p:spPr>
          <a:xfrm rot="0">
            <a:off x="6286082" y="9059863"/>
            <a:ext cx="4924663" cy="349250"/>
          </a:xfrm>
          <a:prstGeom prst="rect">
            <a:avLst/>
          </a:prstGeom>
        </p:spPr>
        <p:txBody>
          <a:bodyPr anchor="t" rtlCol="false" tIns="0" lIns="0" bIns="0" rIns="0">
            <a:spAutoFit/>
          </a:bodyPr>
          <a:lstStyle/>
          <a:p>
            <a:pPr algn="ctr">
              <a:lnSpc>
                <a:spcPts val="2800"/>
              </a:lnSpc>
            </a:pPr>
            <a:r>
              <a:rPr lang="en-US" sz="2000">
                <a:solidFill>
                  <a:srgbClr val="000000"/>
                </a:solidFill>
                <a:latin typeface="Archivo Black"/>
              </a:rPr>
              <a:t>(Population Correlation Coefficient)</a:t>
            </a:r>
          </a:p>
        </p:txBody>
      </p:sp>
    </p:spTree>
  </p:cSld>
  <p:clrMapOvr>
    <a:masterClrMapping/>
  </p:clrMapOvr>
  <p:transition spd="slow">
    <p:push dir="u"/>
  </p:transition>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3000"/>
            </a:blip>
            <a:stretch>
              <a:fillRect l="0" t="0" r="0" b="0"/>
            </a:stretch>
          </a:blipFill>
        </p:spPr>
      </p:sp>
      <p:grpSp>
        <p:nvGrpSpPr>
          <p:cNvPr name="Group 3" id="3"/>
          <p:cNvGrpSpPr/>
          <p:nvPr/>
        </p:nvGrpSpPr>
        <p:grpSpPr>
          <a:xfrm rot="0">
            <a:off x="-740214" y="-2179660"/>
            <a:ext cx="19028214" cy="4719749"/>
            <a:chOff x="0" y="0"/>
            <a:chExt cx="5011546" cy="1243061"/>
          </a:xfrm>
        </p:grpSpPr>
        <p:sp>
          <p:nvSpPr>
            <p:cNvPr name="Freeform 4" id="4"/>
            <p:cNvSpPr/>
            <p:nvPr/>
          </p:nvSpPr>
          <p:spPr>
            <a:xfrm flipH="false" flipV="false" rot="0">
              <a:off x="0" y="0"/>
              <a:ext cx="5011546" cy="1243061"/>
            </a:xfrm>
            <a:custGeom>
              <a:avLst/>
              <a:gdLst/>
              <a:ahLst/>
              <a:cxnLst/>
              <a:rect r="r" b="b" t="t" l="l"/>
              <a:pathLst>
                <a:path h="1243061" w="5011546">
                  <a:moveTo>
                    <a:pt x="0" y="0"/>
                  </a:moveTo>
                  <a:lnTo>
                    <a:pt x="5011546" y="0"/>
                  </a:lnTo>
                  <a:lnTo>
                    <a:pt x="5011546" y="1243061"/>
                  </a:lnTo>
                  <a:lnTo>
                    <a:pt x="0" y="1243061"/>
                  </a:lnTo>
                  <a:close/>
                </a:path>
              </a:pathLst>
            </a:custGeom>
            <a:solidFill>
              <a:srgbClr val="004AAD"/>
            </a:solidFill>
          </p:spPr>
        </p:sp>
        <p:sp>
          <p:nvSpPr>
            <p:cNvPr name="TextBox 5" id="5"/>
            <p:cNvSpPr txBox="true"/>
            <p:nvPr/>
          </p:nvSpPr>
          <p:spPr>
            <a:xfrm>
              <a:off x="0" y="-47625"/>
              <a:ext cx="5011546" cy="1290686"/>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676650" y="5707901"/>
            <a:ext cx="10934700" cy="715011"/>
          </a:xfrm>
          <a:prstGeom prst="rect">
            <a:avLst/>
          </a:prstGeom>
        </p:spPr>
        <p:txBody>
          <a:bodyPr anchor="t" rtlCol="false" tIns="0" lIns="0" bIns="0" rIns="0">
            <a:spAutoFit/>
          </a:bodyPr>
          <a:lstStyle/>
          <a:p>
            <a:pPr algn="ctr">
              <a:lnSpc>
                <a:spcPts val="5739"/>
              </a:lnSpc>
              <a:spcBef>
                <a:spcPct val="0"/>
              </a:spcBef>
            </a:pPr>
            <a:r>
              <a:rPr lang="en-US" sz="4099">
                <a:solidFill>
                  <a:srgbClr val="000000"/>
                </a:solidFill>
                <a:latin typeface="Archivo Black"/>
              </a:rPr>
              <a:t>Thank For Watching The Presentation!</a:t>
            </a:r>
          </a:p>
        </p:txBody>
      </p:sp>
      <p:sp>
        <p:nvSpPr>
          <p:cNvPr name="TextBox 7" id="7"/>
          <p:cNvSpPr txBox="true"/>
          <p:nvPr/>
        </p:nvSpPr>
        <p:spPr>
          <a:xfrm rot="0">
            <a:off x="7155537" y="4486783"/>
            <a:ext cx="3976926" cy="1170559"/>
          </a:xfrm>
          <a:prstGeom prst="rect">
            <a:avLst/>
          </a:prstGeom>
        </p:spPr>
        <p:txBody>
          <a:bodyPr anchor="t" rtlCol="false" tIns="0" lIns="0" bIns="0" rIns="0">
            <a:spAutoFit/>
          </a:bodyPr>
          <a:lstStyle/>
          <a:p>
            <a:pPr algn="ctr">
              <a:lnSpc>
                <a:spcPts val="9506"/>
              </a:lnSpc>
              <a:spcBef>
                <a:spcPct val="0"/>
              </a:spcBef>
            </a:pPr>
            <a:r>
              <a:rPr lang="en-US" sz="6790" u="sng">
                <a:solidFill>
                  <a:srgbClr val="000000"/>
                </a:solidFill>
                <a:latin typeface="Archivo Black"/>
              </a:rPr>
              <a:t>Group04</a:t>
            </a:r>
          </a:p>
        </p:txBody>
      </p:sp>
    </p:spTree>
  </p:cSld>
  <p:clrMapOvr>
    <a:masterClrMapping/>
  </p:clrMapOvr>
  <p:transition spd="slow">
    <p:push dir="u"/>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8000"/>
            </a:blip>
            <a:stretch>
              <a:fillRect l="0" t="0" r="0" b="0"/>
            </a:stretch>
          </a:blipFill>
        </p:spPr>
      </p:sp>
      <p:sp>
        <p:nvSpPr>
          <p:cNvPr name="Freeform 3" id="3"/>
          <p:cNvSpPr/>
          <p:nvPr/>
        </p:nvSpPr>
        <p:spPr>
          <a:xfrm flipH="false" flipV="false" rot="0">
            <a:off x="8112678" y="3462141"/>
            <a:ext cx="9146622" cy="1601527"/>
          </a:xfrm>
          <a:custGeom>
            <a:avLst/>
            <a:gdLst/>
            <a:ahLst/>
            <a:cxnLst/>
            <a:rect r="r" b="b" t="t" l="l"/>
            <a:pathLst>
              <a:path h="1601527" w="9146622">
                <a:moveTo>
                  <a:pt x="0" y="0"/>
                </a:moveTo>
                <a:lnTo>
                  <a:pt x="9146622" y="0"/>
                </a:lnTo>
                <a:lnTo>
                  <a:pt x="9146622" y="1601527"/>
                </a:lnTo>
                <a:lnTo>
                  <a:pt x="0" y="1601527"/>
                </a:lnTo>
                <a:lnTo>
                  <a:pt x="0" y="0"/>
                </a:lnTo>
                <a:close/>
              </a:path>
            </a:pathLst>
          </a:custGeom>
          <a:blipFill>
            <a:blip r:embed="rId3"/>
            <a:stretch>
              <a:fillRect l="-18918" t="-40495" r="-16329" b="-13989"/>
            </a:stretch>
          </a:blipFill>
        </p:spPr>
      </p:sp>
      <p:sp>
        <p:nvSpPr>
          <p:cNvPr name="Freeform 4" id="4"/>
          <p:cNvSpPr/>
          <p:nvPr/>
        </p:nvSpPr>
        <p:spPr>
          <a:xfrm flipH="false" flipV="false" rot="0">
            <a:off x="8112678" y="5537175"/>
            <a:ext cx="9146622" cy="1687772"/>
          </a:xfrm>
          <a:custGeom>
            <a:avLst/>
            <a:gdLst/>
            <a:ahLst/>
            <a:cxnLst/>
            <a:rect r="r" b="b" t="t" l="l"/>
            <a:pathLst>
              <a:path h="1687772" w="9146622">
                <a:moveTo>
                  <a:pt x="0" y="0"/>
                </a:moveTo>
                <a:lnTo>
                  <a:pt x="9146622" y="0"/>
                </a:lnTo>
                <a:lnTo>
                  <a:pt x="9146622" y="1687772"/>
                </a:lnTo>
                <a:lnTo>
                  <a:pt x="0" y="1687772"/>
                </a:lnTo>
                <a:lnTo>
                  <a:pt x="0" y="0"/>
                </a:lnTo>
                <a:close/>
              </a:path>
            </a:pathLst>
          </a:custGeom>
          <a:blipFill>
            <a:blip r:embed="rId4"/>
            <a:stretch>
              <a:fillRect l="-1222" t="-35252" r="0" b="-9650"/>
            </a:stretch>
          </a:blipFill>
        </p:spPr>
      </p:sp>
      <p:grpSp>
        <p:nvGrpSpPr>
          <p:cNvPr name="Group 5" id="5"/>
          <p:cNvGrpSpPr/>
          <p:nvPr/>
        </p:nvGrpSpPr>
        <p:grpSpPr>
          <a:xfrm rot="0">
            <a:off x="-636565" y="-2213392"/>
            <a:ext cx="19028214" cy="4719749"/>
            <a:chOff x="0" y="0"/>
            <a:chExt cx="5011546" cy="1243061"/>
          </a:xfrm>
        </p:grpSpPr>
        <p:sp>
          <p:nvSpPr>
            <p:cNvPr name="Freeform 6" id="6"/>
            <p:cNvSpPr/>
            <p:nvPr/>
          </p:nvSpPr>
          <p:spPr>
            <a:xfrm flipH="false" flipV="false" rot="0">
              <a:off x="0" y="0"/>
              <a:ext cx="5011546" cy="1243061"/>
            </a:xfrm>
            <a:custGeom>
              <a:avLst/>
              <a:gdLst/>
              <a:ahLst/>
              <a:cxnLst/>
              <a:rect r="r" b="b" t="t" l="l"/>
              <a:pathLst>
                <a:path h="1243061" w="5011546">
                  <a:moveTo>
                    <a:pt x="0" y="0"/>
                  </a:moveTo>
                  <a:lnTo>
                    <a:pt x="5011546" y="0"/>
                  </a:lnTo>
                  <a:lnTo>
                    <a:pt x="5011546" y="1243061"/>
                  </a:lnTo>
                  <a:lnTo>
                    <a:pt x="0" y="1243061"/>
                  </a:lnTo>
                  <a:close/>
                </a:path>
              </a:pathLst>
            </a:custGeom>
            <a:solidFill>
              <a:srgbClr val="004AAD"/>
            </a:solidFill>
          </p:spPr>
        </p:sp>
        <p:sp>
          <p:nvSpPr>
            <p:cNvPr name="TextBox 7" id="7"/>
            <p:cNvSpPr txBox="true"/>
            <p:nvPr/>
          </p:nvSpPr>
          <p:spPr>
            <a:xfrm>
              <a:off x="0" y="-47625"/>
              <a:ext cx="5011546" cy="1290686"/>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470222" y="2934486"/>
            <a:ext cx="7490454" cy="5510349"/>
          </a:xfrm>
          <a:custGeom>
            <a:avLst/>
            <a:gdLst/>
            <a:ahLst/>
            <a:cxnLst/>
            <a:rect r="r" b="b" t="t" l="l"/>
            <a:pathLst>
              <a:path h="5510349" w="7490454">
                <a:moveTo>
                  <a:pt x="0" y="0"/>
                </a:moveTo>
                <a:lnTo>
                  <a:pt x="7490454" y="0"/>
                </a:lnTo>
                <a:lnTo>
                  <a:pt x="7490454" y="5510349"/>
                </a:lnTo>
                <a:lnTo>
                  <a:pt x="0" y="5510349"/>
                </a:lnTo>
                <a:lnTo>
                  <a:pt x="0" y="0"/>
                </a:lnTo>
                <a:close/>
              </a:path>
            </a:pathLst>
          </a:custGeom>
          <a:blipFill>
            <a:blip r:embed="rId5"/>
            <a:stretch>
              <a:fillRect l="0" t="0" r="0" b="0"/>
            </a:stretch>
          </a:blipFill>
        </p:spPr>
      </p:sp>
      <p:sp>
        <p:nvSpPr>
          <p:cNvPr name="TextBox 9" id="9"/>
          <p:cNvSpPr txBox="true"/>
          <p:nvPr/>
        </p:nvSpPr>
        <p:spPr>
          <a:xfrm rot="0">
            <a:off x="8112678" y="2877336"/>
            <a:ext cx="5634574" cy="374625"/>
          </a:xfrm>
          <a:prstGeom prst="rect">
            <a:avLst/>
          </a:prstGeom>
        </p:spPr>
        <p:txBody>
          <a:bodyPr anchor="t" rtlCol="false" tIns="0" lIns="0" bIns="0" rIns="0">
            <a:spAutoFit/>
          </a:bodyPr>
          <a:lstStyle/>
          <a:p>
            <a:pPr>
              <a:lnSpc>
                <a:spcPts val="2976"/>
              </a:lnSpc>
              <a:spcBef>
                <a:spcPct val="0"/>
              </a:spcBef>
            </a:pPr>
            <a:r>
              <a:rPr lang="en-US" sz="2125">
                <a:solidFill>
                  <a:srgbClr val="000000"/>
                </a:solidFill>
                <a:latin typeface="Poppins Bold"/>
              </a:rPr>
              <a:t>Income:</a:t>
            </a:r>
          </a:p>
        </p:txBody>
      </p:sp>
      <p:sp>
        <p:nvSpPr>
          <p:cNvPr name="TextBox 10" id="10"/>
          <p:cNvSpPr txBox="true"/>
          <p:nvPr/>
        </p:nvSpPr>
        <p:spPr>
          <a:xfrm rot="0">
            <a:off x="8112678" y="5086350"/>
            <a:ext cx="5634574" cy="374625"/>
          </a:xfrm>
          <a:prstGeom prst="rect">
            <a:avLst/>
          </a:prstGeom>
        </p:spPr>
        <p:txBody>
          <a:bodyPr anchor="t" rtlCol="false" tIns="0" lIns="0" bIns="0" rIns="0">
            <a:spAutoFit/>
          </a:bodyPr>
          <a:lstStyle/>
          <a:p>
            <a:pPr>
              <a:lnSpc>
                <a:spcPts val="2976"/>
              </a:lnSpc>
              <a:spcBef>
                <a:spcPct val="0"/>
              </a:spcBef>
            </a:pPr>
            <a:r>
              <a:rPr lang="en-US" sz="2125">
                <a:solidFill>
                  <a:srgbClr val="000000"/>
                </a:solidFill>
                <a:latin typeface="Poppins Bold"/>
              </a:rPr>
              <a:t>Population :</a:t>
            </a:r>
          </a:p>
        </p:txBody>
      </p:sp>
      <p:sp>
        <p:nvSpPr>
          <p:cNvPr name="TextBox 11" id="11"/>
          <p:cNvSpPr txBox="true"/>
          <p:nvPr/>
        </p:nvSpPr>
        <p:spPr>
          <a:xfrm rot="0">
            <a:off x="8112678" y="7605947"/>
            <a:ext cx="9926249" cy="992747"/>
          </a:xfrm>
          <a:prstGeom prst="rect">
            <a:avLst/>
          </a:prstGeom>
        </p:spPr>
        <p:txBody>
          <a:bodyPr anchor="t" rtlCol="false" tIns="0" lIns="0" bIns="0" rIns="0">
            <a:spAutoFit/>
          </a:bodyPr>
          <a:lstStyle/>
          <a:p>
            <a:pPr>
              <a:lnSpc>
                <a:spcPts val="1981"/>
              </a:lnSpc>
            </a:pPr>
            <a:r>
              <a:rPr lang="en-US" sz="1415">
                <a:solidFill>
                  <a:srgbClr val="000000"/>
                </a:solidFill>
                <a:latin typeface="Archivo Black"/>
              </a:rPr>
              <a:t>Japan has a significantly higher average income than Vietnam.</a:t>
            </a:r>
          </a:p>
          <a:p>
            <a:pPr>
              <a:lnSpc>
                <a:spcPts val="1981"/>
              </a:lnSpc>
            </a:pPr>
            <a:r>
              <a:rPr lang="en-US" sz="1415">
                <a:solidFill>
                  <a:srgbClr val="000000"/>
                </a:solidFill>
                <a:latin typeface="Archivo Black"/>
              </a:rPr>
              <a:t>Income values ​​in Japan have larger differences (higher variance and standard deviation) compared to Vietnam, indicating a larger income gap in Japan.</a:t>
            </a:r>
          </a:p>
          <a:p>
            <a:pPr>
              <a:lnSpc>
                <a:spcPts val="1981"/>
              </a:lnSpc>
              <a:spcBef>
                <a:spcPct val="0"/>
              </a:spcBef>
            </a:pPr>
          </a:p>
        </p:txBody>
      </p:sp>
      <p:sp>
        <p:nvSpPr>
          <p:cNvPr name="TextBox 12" id="12"/>
          <p:cNvSpPr txBox="true"/>
          <p:nvPr/>
        </p:nvSpPr>
        <p:spPr>
          <a:xfrm rot="0">
            <a:off x="1028700" y="380310"/>
            <a:ext cx="16230600" cy="1464945"/>
          </a:xfrm>
          <a:prstGeom prst="rect">
            <a:avLst/>
          </a:prstGeom>
        </p:spPr>
        <p:txBody>
          <a:bodyPr anchor="t" rtlCol="false" tIns="0" lIns="0" bIns="0" rIns="0">
            <a:spAutoFit/>
          </a:bodyPr>
          <a:lstStyle/>
          <a:p>
            <a:pPr>
              <a:lnSpc>
                <a:spcPts val="5880"/>
              </a:lnSpc>
            </a:pPr>
            <a:r>
              <a:rPr lang="en-US" sz="4200">
                <a:solidFill>
                  <a:srgbClr val="FFFFFF"/>
                </a:solidFill>
                <a:latin typeface="Lato Bold"/>
              </a:rPr>
              <a:t>Q1.DETERMINE EXPECTED VALUE, THE VARIANCE, STANDARD DEVIATION.</a:t>
            </a:r>
          </a:p>
        </p:txBody>
      </p:sp>
    </p:spTree>
  </p:cSld>
  <p:clrMapOvr>
    <a:masterClrMapping/>
  </p:clrMapOvr>
  <p:transition spd="slow">
    <p:push dir="u"/>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8000"/>
            </a:blip>
            <a:stretch>
              <a:fillRect l="0" t="0" r="0" b="0"/>
            </a:stretch>
          </a:blipFill>
        </p:spPr>
      </p:sp>
      <p:grpSp>
        <p:nvGrpSpPr>
          <p:cNvPr name="Group 3" id="3"/>
          <p:cNvGrpSpPr/>
          <p:nvPr/>
        </p:nvGrpSpPr>
        <p:grpSpPr>
          <a:xfrm rot="0">
            <a:off x="-636565" y="-2213392"/>
            <a:ext cx="19028214" cy="4719749"/>
            <a:chOff x="0" y="0"/>
            <a:chExt cx="5011546" cy="1243061"/>
          </a:xfrm>
        </p:grpSpPr>
        <p:sp>
          <p:nvSpPr>
            <p:cNvPr name="Freeform 4" id="4"/>
            <p:cNvSpPr/>
            <p:nvPr/>
          </p:nvSpPr>
          <p:spPr>
            <a:xfrm flipH="false" flipV="false" rot="0">
              <a:off x="0" y="0"/>
              <a:ext cx="5011546" cy="1243061"/>
            </a:xfrm>
            <a:custGeom>
              <a:avLst/>
              <a:gdLst/>
              <a:ahLst/>
              <a:cxnLst/>
              <a:rect r="r" b="b" t="t" l="l"/>
              <a:pathLst>
                <a:path h="1243061" w="5011546">
                  <a:moveTo>
                    <a:pt x="0" y="0"/>
                  </a:moveTo>
                  <a:lnTo>
                    <a:pt x="5011546" y="0"/>
                  </a:lnTo>
                  <a:lnTo>
                    <a:pt x="5011546" y="1243061"/>
                  </a:lnTo>
                  <a:lnTo>
                    <a:pt x="0" y="1243061"/>
                  </a:lnTo>
                  <a:close/>
                </a:path>
              </a:pathLst>
            </a:custGeom>
            <a:solidFill>
              <a:srgbClr val="004AAD"/>
            </a:solidFill>
          </p:spPr>
        </p:sp>
        <p:sp>
          <p:nvSpPr>
            <p:cNvPr name="TextBox 5" id="5"/>
            <p:cNvSpPr txBox="true"/>
            <p:nvPr/>
          </p:nvSpPr>
          <p:spPr>
            <a:xfrm>
              <a:off x="0" y="-47625"/>
              <a:ext cx="5011546" cy="1290686"/>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521001" y="3128814"/>
            <a:ext cx="17245998" cy="5131812"/>
          </a:xfrm>
          <a:custGeom>
            <a:avLst/>
            <a:gdLst/>
            <a:ahLst/>
            <a:cxnLst/>
            <a:rect r="r" b="b" t="t" l="l"/>
            <a:pathLst>
              <a:path h="5131812" w="17245998">
                <a:moveTo>
                  <a:pt x="0" y="0"/>
                </a:moveTo>
                <a:lnTo>
                  <a:pt x="17245998" y="0"/>
                </a:lnTo>
                <a:lnTo>
                  <a:pt x="17245998" y="5131812"/>
                </a:lnTo>
                <a:lnTo>
                  <a:pt x="0" y="5131812"/>
                </a:lnTo>
                <a:lnTo>
                  <a:pt x="0" y="0"/>
                </a:lnTo>
                <a:close/>
              </a:path>
            </a:pathLst>
          </a:custGeom>
          <a:blipFill>
            <a:blip r:embed="rId3"/>
            <a:stretch>
              <a:fillRect l="0" t="0" r="0" b="0"/>
            </a:stretch>
          </a:blipFill>
        </p:spPr>
      </p:sp>
      <p:sp>
        <p:nvSpPr>
          <p:cNvPr name="TextBox 7" id="7"/>
          <p:cNvSpPr txBox="true"/>
          <p:nvPr/>
        </p:nvSpPr>
        <p:spPr>
          <a:xfrm rot="0">
            <a:off x="1028700" y="2601789"/>
            <a:ext cx="15708677" cy="374625"/>
          </a:xfrm>
          <a:prstGeom prst="rect">
            <a:avLst/>
          </a:prstGeom>
        </p:spPr>
        <p:txBody>
          <a:bodyPr anchor="t" rtlCol="false" tIns="0" lIns="0" bIns="0" rIns="0">
            <a:spAutoFit/>
          </a:bodyPr>
          <a:lstStyle/>
          <a:p>
            <a:pPr>
              <a:lnSpc>
                <a:spcPts val="2976"/>
              </a:lnSpc>
              <a:spcBef>
                <a:spcPct val="0"/>
              </a:spcBef>
            </a:pPr>
            <a:r>
              <a:rPr lang="en-US" sz="2125">
                <a:solidFill>
                  <a:srgbClr val="000000"/>
                </a:solidFill>
                <a:latin typeface="Poppins"/>
              </a:rPr>
              <a:t>About Income Histogram:</a:t>
            </a:r>
          </a:p>
        </p:txBody>
      </p:sp>
      <p:sp>
        <p:nvSpPr>
          <p:cNvPr name="TextBox 8" id="8"/>
          <p:cNvSpPr txBox="true"/>
          <p:nvPr/>
        </p:nvSpPr>
        <p:spPr>
          <a:xfrm rot="0">
            <a:off x="1028700" y="380310"/>
            <a:ext cx="16230600" cy="2367261"/>
          </a:xfrm>
          <a:prstGeom prst="rect">
            <a:avLst/>
          </a:prstGeom>
        </p:spPr>
        <p:txBody>
          <a:bodyPr anchor="t" rtlCol="false" tIns="0" lIns="0" bIns="0" rIns="0">
            <a:spAutoFit/>
          </a:bodyPr>
          <a:lstStyle/>
          <a:p>
            <a:pPr>
              <a:lnSpc>
                <a:spcPts val="5880"/>
              </a:lnSpc>
            </a:pPr>
            <a:r>
              <a:rPr lang="en-US" sz="4200">
                <a:solidFill>
                  <a:srgbClr val="FFFFFF"/>
                </a:solidFill>
                <a:latin typeface="Lato Bold"/>
              </a:rPr>
              <a:t>Q2.DISPLAY HISTOGRAM(S), BOXPLOT(S) AND SHOW ALL THE OUTLIERS IN THE DATA.</a:t>
            </a:r>
          </a:p>
          <a:p>
            <a:pPr>
              <a:lnSpc>
                <a:spcPts val="7212"/>
              </a:lnSpc>
            </a:pPr>
          </a:p>
        </p:txBody>
      </p:sp>
    </p:spTree>
  </p:cSld>
  <p:clrMapOvr>
    <a:masterClrMapping/>
  </p:clrMapOvr>
  <p:transition spd="slow">
    <p:push dir="u"/>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8000"/>
            </a:blip>
            <a:stretch>
              <a:fillRect l="0" t="0" r="0" b="0"/>
            </a:stretch>
          </a:blipFill>
        </p:spPr>
      </p:sp>
      <p:grpSp>
        <p:nvGrpSpPr>
          <p:cNvPr name="Group 3" id="3"/>
          <p:cNvGrpSpPr/>
          <p:nvPr/>
        </p:nvGrpSpPr>
        <p:grpSpPr>
          <a:xfrm rot="0">
            <a:off x="-636565" y="-2213392"/>
            <a:ext cx="19028214" cy="4719749"/>
            <a:chOff x="0" y="0"/>
            <a:chExt cx="5011546" cy="1243061"/>
          </a:xfrm>
        </p:grpSpPr>
        <p:sp>
          <p:nvSpPr>
            <p:cNvPr name="Freeform 4" id="4"/>
            <p:cNvSpPr/>
            <p:nvPr/>
          </p:nvSpPr>
          <p:spPr>
            <a:xfrm flipH="false" flipV="false" rot="0">
              <a:off x="0" y="0"/>
              <a:ext cx="5011546" cy="1243061"/>
            </a:xfrm>
            <a:custGeom>
              <a:avLst/>
              <a:gdLst/>
              <a:ahLst/>
              <a:cxnLst/>
              <a:rect r="r" b="b" t="t" l="l"/>
              <a:pathLst>
                <a:path h="1243061" w="5011546">
                  <a:moveTo>
                    <a:pt x="0" y="0"/>
                  </a:moveTo>
                  <a:lnTo>
                    <a:pt x="5011546" y="0"/>
                  </a:lnTo>
                  <a:lnTo>
                    <a:pt x="5011546" y="1243061"/>
                  </a:lnTo>
                  <a:lnTo>
                    <a:pt x="0" y="1243061"/>
                  </a:lnTo>
                  <a:close/>
                </a:path>
              </a:pathLst>
            </a:custGeom>
            <a:solidFill>
              <a:srgbClr val="004AAD"/>
            </a:solidFill>
          </p:spPr>
        </p:sp>
        <p:sp>
          <p:nvSpPr>
            <p:cNvPr name="TextBox 5" id="5"/>
            <p:cNvSpPr txBox="true"/>
            <p:nvPr/>
          </p:nvSpPr>
          <p:spPr>
            <a:xfrm>
              <a:off x="0" y="-47625"/>
              <a:ext cx="5011546" cy="1290686"/>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195126" y="3128814"/>
            <a:ext cx="15897747" cy="5265950"/>
          </a:xfrm>
          <a:custGeom>
            <a:avLst/>
            <a:gdLst/>
            <a:ahLst/>
            <a:cxnLst/>
            <a:rect r="r" b="b" t="t" l="l"/>
            <a:pathLst>
              <a:path h="5265950" w="15897747">
                <a:moveTo>
                  <a:pt x="0" y="0"/>
                </a:moveTo>
                <a:lnTo>
                  <a:pt x="15897748" y="0"/>
                </a:lnTo>
                <a:lnTo>
                  <a:pt x="15897748" y="5265951"/>
                </a:lnTo>
                <a:lnTo>
                  <a:pt x="0" y="5265951"/>
                </a:lnTo>
                <a:lnTo>
                  <a:pt x="0" y="0"/>
                </a:lnTo>
                <a:close/>
              </a:path>
            </a:pathLst>
          </a:custGeom>
          <a:blipFill>
            <a:blip r:embed="rId3"/>
            <a:stretch>
              <a:fillRect l="0" t="0" r="0" b="0"/>
            </a:stretch>
          </a:blipFill>
        </p:spPr>
      </p:sp>
      <p:sp>
        <p:nvSpPr>
          <p:cNvPr name="TextBox 7" id="7"/>
          <p:cNvSpPr txBox="true"/>
          <p:nvPr/>
        </p:nvSpPr>
        <p:spPr>
          <a:xfrm rot="0">
            <a:off x="1028700" y="380310"/>
            <a:ext cx="16230600" cy="2367261"/>
          </a:xfrm>
          <a:prstGeom prst="rect">
            <a:avLst/>
          </a:prstGeom>
        </p:spPr>
        <p:txBody>
          <a:bodyPr anchor="t" rtlCol="false" tIns="0" lIns="0" bIns="0" rIns="0">
            <a:spAutoFit/>
          </a:bodyPr>
          <a:lstStyle/>
          <a:p>
            <a:pPr>
              <a:lnSpc>
                <a:spcPts val="5880"/>
              </a:lnSpc>
            </a:pPr>
            <a:r>
              <a:rPr lang="en-US" sz="4200">
                <a:solidFill>
                  <a:srgbClr val="FFFFFF"/>
                </a:solidFill>
                <a:latin typeface="Lato Bold"/>
              </a:rPr>
              <a:t>Q2.DISPLAY HISTOGRAM(S), BOXPLOT(S) AND SHOW ALL THE OUTLIERS IN THE DATA.</a:t>
            </a:r>
          </a:p>
          <a:p>
            <a:pPr>
              <a:lnSpc>
                <a:spcPts val="7212"/>
              </a:lnSpc>
            </a:pPr>
          </a:p>
        </p:txBody>
      </p:sp>
      <p:sp>
        <p:nvSpPr>
          <p:cNvPr name="TextBox 8" id="8"/>
          <p:cNvSpPr txBox="true"/>
          <p:nvPr/>
        </p:nvSpPr>
        <p:spPr>
          <a:xfrm rot="0">
            <a:off x="1028700" y="2601789"/>
            <a:ext cx="15708677" cy="374625"/>
          </a:xfrm>
          <a:prstGeom prst="rect">
            <a:avLst/>
          </a:prstGeom>
        </p:spPr>
        <p:txBody>
          <a:bodyPr anchor="t" rtlCol="false" tIns="0" lIns="0" bIns="0" rIns="0">
            <a:spAutoFit/>
          </a:bodyPr>
          <a:lstStyle/>
          <a:p>
            <a:pPr>
              <a:lnSpc>
                <a:spcPts val="2976"/>
              </a:lnSpc>
              <a:spcBef>
                <a:spcPct val="0"/>
              </a:spcBef>
            </a:pPr>
            <a:r>
              <a:rPr lang="en-US" sz="2125">
                <a:solidFill>
                  <a:srgbClr val="000000"/>
                </a:solidFill>
                <a:latin typeface="Poppins"/>
              </a:rPr>
              <a:t>About Income Boxplot:</a:t>
            </a:r>
          </a:p>
        </p:txBody>
      </p:sp>
    </p:spTree>
  </p:cSld>
  <p:clrMapOvr>
    <a:masterClrMapping/>
  </p:clrMapOvr>
  <p:transition spd="slow">
    <p:push dir="u"/>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8000"/>
            </a:blip>
            <a:stretch>
              <a:fillRect l="0" t="0" r="0" b="0"/>
            </a:stretch>
          </a:blipFill>
        </p:spPr>
      </p:sp>
      <p:grpSp>
        <p:nvGrpSpPr>
          <p:cNvPr name="Group 3" id="3"/>
          <p:cNvGrpSpPr/>
          <p:nvPr/>
        </p:nvGrpSpPr>
        <p:grpSpPr>
          <a:xfrm rot="0">
            <a:off x="-636565" y="-2213392"/>
            <a:ext cx="19028214" cy="4719749"/>
            <a:chOff x="0" y="0"/>
            <a:chExt cx="5011546" cy="1243061"/>
          </a:xfrm>
        </p:grpSpPr>
        <p:sp>
          <p:nvSpPr>
            <p:cNvPr name="Freeform 4" id="4"/>
            <p:cNvSpPr/>
            <p:nvPr/>
          </p:nvSpPr>
          <p:spPr>
            <a:xfrm flipH="false" flipV="false" rot="0">
              <a:off x="0" y="0"/>
              <a:ext cx="5011546" cy="1243061"/>
            </a:xfrm>
            <a:custGeom>
              <a:avLst/>
              <a:gdLst/>
              <a:ahLst/>
              <a:cxnLst/>
              <a:rect r="r" b="b" t="t" l="l"/>
              <a:pathLst>
                <a:path h="1243061" w="5011546">
                  <a:moveTo>
                    <a:pt x="0" y="0"/>
                  </a:moveTo>
                  <a:lnTo>
                    <a:pt x="5011546" y="0"/>
                  </a:lnTo>
                  <a:lnTo>
                    <a:pt x="5011546" y="1243061"/>
                  </a:lnTo>
                  <a:lnTo>
                    <a:pt x="0" y="1243061"/>
                  </a:lnTo>
                  <a:close/>
                </a:path>
              </a:pathLst>
            </a:custGeom>
            <a:solidFill>
              <a:srgbClr val="004AAD"/>
            </a:solidFill>
          </p:spPr>
        </p:sp>
        <p:sp>
          <p:nvSpPr>
            <p:cNvPr name="TextBox 5" id="5"/>
            <p:cNvSpPr txBox="true"/>
            <p:nvPr/>
          </p:nvSpPr>
          <p:spPr>
            <a:xfrm>
              <a:off x="0" y="-47625"/>
              <a:ext cx="5011546" cy="1290686"/>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343302" y="3128814"/>
            <a:ext cx="17601397" cy="5044785"/>
          </a:xfrm>
          <a:custGeom>
            <a:avLst/>
            <a:gdLst/>
            <a:ahLst/>
            <a:cxnLst/>
            <a:rect r="r" b="b" t="t" l="l"/>
            <a:pathLst>
              <a:path h="5044785" w="17601397">
                <a:moveTo>
                  <a:pt x="0" y="0"/>
                </a:moveTo>
                <a:lnTo>
                  <a:pt x="17601396" y="0"/>
                </a:lnTo>
                <a:lnTo>
                  <a:pt x="17601396" y="5044785"/>
                </a:lnTo>
                <a:lnTo>
                  <a:pt x="0" y="5044785"/>
                </a:lnTo>
                <a:lnTo>
                  <a:pt x="0" y="0"/>
                </a:lnTo>
                <a:close/>
              </a:path>
            </a:pathLst>
          </a:custGeom>
          <a:blipFill>
            <a:blip r:embed="rId3"/>
            <a:stretch>
              <a:fillRect l="0" t="0" r="0" b="0"/>
            </a:stretch>
          </a:blipFill>
        </p:spPr>
      </p:sp>
      <p:sp>
        <p:nvSpPr>
          <p:cNvPr name="TextBox 7" id="7"/>
          <p:cNvSpPr txBox="true"/>
          <p:nvPr/>
        </p:nvSpPr>
        <p:spPr>
          <a:xfrm rot="0">
            <a:off x="1028700" y="380310"/>
            <a:ext cx="16230600" cy="2367261"/>
          </a:xfrm>
          <a:prstGeom prst="rect">
            <a:avLst/>
          </a:prstGeom>
        </p:spPr>
        <p:txBody>
          <a:bodyPr anchor="t" rtlCol="false" tIns="0" lIns="0" bIns="0" rIns="0">
            <a:spAutoFit/>
          </a:bodyPr>
          <a:lstStyle/>
          <a:p>
            <a:pPr>
              <a:lnSpc>
                <a:spcPts val="5880"/>
              </a:lnSpc>
            </a:pPr>
            <a:r>
              <a:rPr lang="en-US" sz="4200">
                <a:solidFill>
                  <a:srgbClr val="FFFFFF"/>
                </a:solidFill>
                <a:latin typeface="Lato Bold"/>
              </a:rPr>
              <a:t>Q2.DISPLAY HISTOGRAM(S), BOXPLOT(S) AND SHOW ALL THE OUTLIERS IN THE DATA.</a:t>
            </a:r>
          </a:p>
          <a:p>
            <a:pPr>
              <a:lnSpc>
                <a:spcPts val="7212"/>
              </a:lnSpc>
            </a:pPr>
          </a:p>
        </p:txBody>
      </p:sp>
      <p:sp>
        <p:nvSpPr>
          <p:cNvPr name="TextBox 8" id="8"/>
          <p:cNvSpPr txBox="true"/>
          <p:nvPr/>
        </p:nvSpPr>
        <p:spPr>
          <a:xfrm rot="0">
            <a:off x="1028700" y="2601789"/>
            <a:ext cx="15708677" cy="374625"/>
          </a:xfrm>
          <a:prstGeom prst="rect">
            <a:avLst/>
          </a:prstGeom>
        </p:spPr>
        <p:txBody>
          <a:bodyPr anchor="t" rtlCol="false" tIns="0" lIns="0" bIns="0" rIns="0">
            <a:spAutoFit/>
          </a:bodyPr>
          <a:lstStyle/>
          <a:p>
            <a:pPr>
              <a:lnSpc>
                <a:spcPts val="2976"/>
              </a:lnSpc>
              <a:spcBef>
                <a:spcPct val="0"/>
              </a:spcBef>
            </a:pPr>
            <a:r>
              <a:rPr lang="en-US" sz="2125">
                <a:solidFill>
                  <a:srgbClr val="000000"/>
                </a:solidFill>
                <a:latin typeface="Poppins"/>
              </a:rPr>
              <a:t>About Population Histogram:</a:t>
            </a:r>
          </a:p>
        </p:txBody>
      </p:sp>
    </p:spTree>
  </p:cSld>
  <p:clrMapOvr>
    <a:masterClrMapping/>
  </p:clrMapOvr>
  <p:transition spd="slow">
    <p:push dir="u"/>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8000"/>
            </a:blip>
            <a:stretch>
              <a:fillRect l="0" t="0" r="0" b="0"/>
            </a:stretch>
          </a:blipFill>
        </p:spPr>
      </p:sp>
      <p:grpSp>
        <p:nvGrpSpPr>
          <p:cNvPr name="Group 3" id="3"/>
          <p:cNvGrpSpPr/>
          <p:nvPr/>
        </p:nvGrpSpPr>
        <p:grpSpPr>
          <a:xfrm rot="0">
            <a:off x="-636565" y="-2213392"/>
            <a:ext cx="19028214" cy="4719749"/>
            <a:chOff x="0" y="0"/>
            <a:chExt cx="5011546" cy="1243061"/>
          </a:xfrm>
        </p:grpSpPr>
        <p:sp>
          <p:nvSpPr>
            <p:cNvPr name="Freeform 4" id="4"/>
            <p:cNvSpPr/>
            <p:nvPr/>
          </p:nvSpPr>
          <p:spPr>
            <a:xfrm flipH="false" flipV="false" rot="0">
              <a:off x="0" y="0"/>
              <a:ext cx="5011546" cy="1243061"/>
            </a:xfrm>
            <a:custGeom>
              <a:avLst/>
              <a:gdLst/>
              <a:ahLst/>
              <a:cxnLst/>
              <a:rect r="r" b="b" t="t" l="l"/>
              <a:pathLst>
                <a:path h="1243061" w="5011546">
                  <a:moveTo>
                    <a:pt x="0" y="0"/>
                  </a:moveTo>
                  <a:lnTo>
                    <a:pt x="5011546" y="0"/>
                  </a:lnTo>
                  <a:lnTo>
                    <a:pt x="5011546" y="1243061"/>
                  </a:lnTo>
                  <a:lnTo>
                    <a:pt x="0" y="1243061"/>
                  </a:lnTo>
                  <a:close/>
                </a:path>
              </a:pathLst>
            </a:custGeom>
            <a:solidFill>
              <a:srgbClr val="004AAD"/>
            </a:solidFill>
          </p:spPr>
        </p:sp>
        <p:sp>
          <p:nvSpPr>
            <p:cNvPr name="TextBox 5" id="5"/>
            <p:cNvSpPr txBox="true"/>
            <p:nvPr/>
          </p:nvSpPr>
          <p:spPr>
            <a:xfrm>
              <a:off x="0" y="-47625"/>
              <a:ext cx="5011546" cy="1290686"/>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195126" y="3128814"/>
            <a:ext cx="15897747" cy="5232532"/>
          </a:xfrm>
          <a:custGeom>
            <a:avLst/>
            <a:gdLst/>
            <a:ahLst/>
            <a:cxnLst/>
            <a:rect r="r" b="b" t="t" l="l"/>
            <a:pathLst>
              <a:path h="5232532" w="15897747">
                <a:moveTo>
                  <a:pt x="0" y="0"/>
                </a:moveTo>
                <a:lnTo>
                  <a:pt x="15897748" y="0"/>
                </a:lnTo>
                <a:lnTo>
                  <a:pt x="15897748" y="5232532"/>
                </a:lnTo>
                <a:lnTo>
                  <a:pt x="0" y="5232532"/>
                </a:lnTo>
                <a:lnTo>
                  <a:pt x="0" y="0"/>
                </a:lnTo>
                <a:close/>
              </a:path>
            </a:pathLst>
          </a:custGeom>
          <a:blipFill>
            <a:blip r:embed="rId3"/>
            <a:stretch>
              <a:fillRect l="0" t="0" r="0" b="0"/>
            </a:stretch>
          </a:blipFill>
        </p:spPr>
      </p:sp>
      <p:sp>
        <p:nvSpPr>
          <p:cNvPr name="TextBox 7" id="7"/>
          <p:cNvSpPr txBox="true"/>
          <p:nvPr/>
        </p:nvSpPr>
        <p:spPr>
          <a:xfrm rot="0">
            <a:off x="1028700" y="380310"/>
            <a:ext cx="16230600" cy="2367261"/>
          </a:xfrm>
          <a:prstGeom prst="rect">
            <a:avLst/>
          </a:prstGeom>
        </p:spPr>
        <p:txBody>
          <a:bodyPr anchor="t" rtlCol="false" tIns="0" lIns="0" bIns="0" rIns="0">
            <a:spAutoFit/>
          </a:bodyPr>
          <a:lstStyle/>
          <a:p>
            <a:pPr>
              <a:lnSpc>
                <a:spcPts val="5880"/>
              </a:lnSpc>
            </a:pPr>
            <a:r>
              <a:rPr lang="en-US" sz="4200">
                <a:solidFill>
                  <a:srgbClr val="FFFFFF"/>
                </a:solidFill>
                <a:latin typeface="Lato Bold"/>
              </a:rPr>
              <a:t>Q2.DISPLAY HISTOGRAM(S), BOXPLOT(S) AND SHOW ALL THE OUTLIERS IN THE DATA.</a:t>
            </a:r>
          </a:p>
          <a:p>
            <a:pPr>
              <a:lnSpc>
                <a:spcPts val="7212"/>
              </a:lnSpc>
            </a:pPr>
          </a:p>
        </p:txBody>
      </p:sp>
      <p:sp>
        <p:nvSpPr>
          <p:cNvPr name="TextBox 8" id="8"/>
          <p:cNvSpPr txBox="true"/>
          <p:nvPr/>
        </p:nvSpPr>
        <p:spPr>
          <a:xfrm rot="0">
            <a:off x="1028700" y="2601789"/>
            <a:ext cx="15708677" cy="374625"/>
          </a:xfrm>
          <a:prstGeom prst="rect">
            <a:avLst/>
          </a:prstGeom>
        </p:spPr>
        <p:txBody>
          <a:bodyPr anchor="t" rtlCol="false" tIns="0" lIns="0" bIns="0" rIns="0">
            <a:spAutoFit/>
          </a:bodyPr>
          <a:lstStyle/>
          <a:p>
            <a:pPr>
              <a:lnSpc>
                <a:spcPts val="2976"/>
              </a:lnSpc>
              <a:spcBef>
                <a:spcPct val="0"/>
              </a:spcBef>
            </a:pPr>
            <a:r>
              <a:rPr lang="en-US" sz="2125">
                <a:solidFill>
                  <a:srgbClr val="000000"/>
                </a:solidFill>
                <a:latin typeface="Poppins"/>
              </a:rPr>
              <a:t>About Population Boxplot:</a:t>
            </a:r>
          </a:p>
        </p:txBody>
      </p:sp>
    </p:spTree>
  </p:cSld>
  <p:clrMapOvr>
    <a:masterClrMapping/>
  </p:clrMapOvr>
  <p:transition spd="slow">
    <p:push dir="u"/>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8999"/>
            </a:blip>
            <a:stretch>
              <a:fillRect l="0" t="0" r="0" b="0"/>
            </a:stretch>
          </a:blipFill>
        </p:spPr>
      </p:sp>
      <p:grpSp>
        <p:nvGrpSpPr>
          <p:cNvPr name="Group 3" id="3"/>
          <p:cNvGrpSpPr/>
          <p:nvPr/>
        </p:nvGrpSpPr>
        <p:grpSpPr>
          <a:xfrm rot="0">
            <a:off x="-636565" y="-2213392"/>
            <a:ext cx="19028214" cy="4719749"/>
            <a:chOff x="0" y="0"/>
            <a:chExt cx="5011546" cy="1243061"/>
          </a:xfrm>
        </p:grpSpPr>
        <p:sp>
          <p:nvSpPr>
            <p:cNvPr name="Freeform 4" id="4"/>
            <p:cNvSpPr/>
            <p:nvPr/>
          </p:nvSpPr>
          <p:spPr>
            <a:xfrm flipH="false" flipV="false" rot="0">
              <a:off x="0" y="0"/>
              <a:ext cx="5011546" cy="1243061"/>
            </a:xfrm>
            <a:custGeom>
              <a:avLst/>
              <a:gdLst/>
              <a:ahLst/>
              <a:cxnLst/>
              <a:rect r="r" b="b" t="t" l="l"/>
              <a:pathLst>
                <a:path h="1243061" w="5011546">
                  <a:moveTo>
                    <a:pt x="0" y="0"/>
                  </a:moveTo>
                  <a:lnTo>
                    <a:pt x="5011546" y="0"/>
                  </a:lnTo>
                  <a:lnTo>
                    <a:pt x="5011546" y="1243061"/>
                  </a:lnTo>
                  <a:lnTo>
                    <a:pt x="0" y="1243061"/>
                  </a:lnTo>
                  <a:close/>
                </a:path>
              </a:pathLst>
            </a:custGeom>
            <a:solidFill>
              <a:srgbClr val="004AAD"/>
            </a:solidFill>
          </p:spPr>
        </p:sp>
        <p:sp>
          <p:nvSpPr>
            <p:cNvPr name="TextBox 5" id="5"/>
            <p:cNvSpPr txBox="true"/>
            <p:nvPr/>
          </p:nvSpPr>
          <p:spPr>
            <a:xfrm>
              <a:off x="0" y="-47625"/>
              <a:ext cx="5011546" cy="1290686"/>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775817" y="5095875"/>
            <a:ext cx="9332019" cy="4333240"/>
          </a:xfrm>
          <a:prstGeom prst="rect">
            <a:avLst/>
          </a:prstGeom>
        </p:spPr>
        <p:txBody>
          <a:bodyPr anchor="t" rtlCol="false" tIns="0" lIns="0" bIns="0" rIns="0">
            <a:spAutoFit/>
          </a:bodyPr>
          <a:lstStyle/>
          <a:p>
            <a:pPr>
              <a:lnSpc>
                <a:spcPts val="2659"/>
              </a:lnSpc>
            </a:pPr>
            <a:r>
              <a:rPr lang="en-US" sz="1899">
                <a:solidFill>
                  <a:srgbClr val="000000"/>
                </a:solidFill>
                <a:latin typeface="Archivo Black Semi-Bold"/>
              </a:rPr>
              <a:t>Expected Value:   30000 </a:t>
            </a:r>
          </a:p>
          <a:p>
            <a:pPr>
              <a:lnSpc>
                <a:spcPts val="2659"/>
              </a:lnSpc>
            </a:pPr>
            <a:r>
              <a:rPr lang="en-US" sz="1899">
                <a:solidFill>
                  <a:srgbClr val="000000"/>
                </a:solidFill>
                <a:latin typeface="Archivo Black Semi-Bold"/>
              </a:rPr>
              <a:t>Sample Size:   n = 100</a:t>
            </a:r>
          </a:p>
          <a:p>
            <a:pPr>
              <a:lnSpc>
                <a:spcPts val="2659"/>
              </a:lnSpc>
            </a:pPr>
            <a:r>
              <a:rPr lang="en-US" sz="1899">
                <a:solidFill>
                  <a:srgbClr val="000000"/>
                </a:solidFill>
                <a:latin typeface="Archivo Black Semi-Bold"/>
              </a:rPr>
              <a:t>Sample Mean : 19220,5</a:t>
            </a:r>
          </a:p>
          <a:p>
            <a:pPr>
              <a:lnSpc>
                <a:spcPts val="2659"/>
              </a:lnSpc>
            </a:pPr>
          </a:p>
          <a:p>
            <a:pPr>
              <a:lnSpc>
                <a:spcPts val="2659"/>
              </a:lnSpc>
            </a:pPr>
          </a:p>
          <a:p>
            <a:pPr>
              <a:lnSpc>
                <a:spcPts val="2659"/>
              </a:lnSpc>
            </a:pPr>
          </a:p>
          <a:p>
            <a:pPr>
              <a:lnSpc>
                <a:spcPts val="2659"/>
              </a:lnSpc>
            </a:pPr>
            <a:r>
              <a:rPr lang="en-US" sz="1899">
                <a:solidFill>
                  <a:srgbClr val="000000"/>
                </a:solidFill>
                <a:latin typeface="Archivo Black Semi-Bold"/>
              </a:rPr>
              <a:t>Variance : 552776990,7</a:t>
            </a:r>
          </a:p>
          <a:p>
            <a:pPr>
              <a:lnSpc>
                <a:spcPts val="2659"/>
              </a:lnSpc>
            </a:pPr>
          </a:p>
          <a:p>
            <a:pPr>
              <a:lnSpc>
                <a:spcPts val="2659"/>
              </a:lnSpc>
            </a:pPr>
          </a:p>
          <a:p>
            <a:pPr>
              <a:lnSpc>
                <a:spcPts val="2659"/>
              </a:lnSpc>
            </a:pPr>
          </a:p>
          <a:p>
            <a:pPr>
              <a:lnSpc>
                <a:spcPts val="2659"/>
              </a:lnSpc>
            </a:pPr>
          </a:p>
          <a:p>
            <a:pPr>
              <a:lnSpc>
                <a:spcPts val="2659"/>
              </a:lnSpc>
            </a:pPr>
          </a:p>
          <a:p>
            <a:pPr>
              <a:lnSpc>
                <a:spcPts val="2659"/>
              </a:lnSpc>
            </a:pPr>
          </a:p>
        </p:txBody>
      </p:sp>
      <p:sp>
        <p:nvSpPr>
          <p:cNvPr name="Freeform 7" id="7"/>
          <p:cNvSpPr/>
          <p:nvPr/>
        </p:nvSpPr>
        <p:spPr>
          <a:xfrm flipH="false" flipV="false" rot="0">
            <a:off x="3775817" y="6457353"/>
            <a:ext cx="4162239" cy="1005167"/>
          </a:xfrm>
          <a:custGeom>
            <a:avLst/>
            <a:gdLst/>
            <a:ahLst/>
            <a:cxnLst/>
            <a:rect r="r" b="b" t="t" l="l"/>
            <a:pathLst>
              <a:path h="1005167" w="4162239">
                <a:moveTo>
                  <a:pt x="0" y="0"/>
                </a:moveTo>
                <a:lnTo>
                  <a:pt x="4162240" y="0"/>
                </a:lnTo>
                <a:lnTo>
                  <a:pt x="4162240" y="1005167"/>
                </a:lnTo>
                <a:lnTo>
                  <a:pt x="0" y="1005167"/>
                </a:lnTo>
                <a:lnTo>
                  <a:pt x="0" y="0"/>
                </a:lnTo>
                <a:close/>
              </a:path>
            </a:pathLst>
          </a:custGeom>
          <a:blipFill>
            <a:blip r:embed="rId3"/>
            <a:stretch>
              <a:fillRect l="0" t="0" r="0" b="0"/>
            </a:stretch>
          </a:blipFill>
        </p:spPr>
      </p:sp>
      <p:sp>
        <p:nvSpPr>
          <p:cNvPr name="Freeform 8" id="8"/>
          <p:cNvSpPr/>
          <p:nvPr/>
        </p:nvSpPr>
        <p:spPr>
          <a:xfrm flipH="false" flipV="false" rot="0">
            <a:off x="3928385" y="8027153"/>
            <a:ext cx="2293724" cy="1471202"/>
          </a:xfrm>
          <a:custGeom>
            <a:avLst/>
            <a:gdLst/>
            <a:ahLst/>
            <a:cxnLst/>
            <a:rect r="r" b="b" t="t" l="l"/>
            <a:pathLst>
              <a:path h="1471202" w="2293724">
                <a:moveTo>
                  <a:pt x="0" y="0"/>
                </a:moveTo>
                <a:lnTo>
                  <a:pt x="2293725" y="0"/>
                </a:lnTo>
                <a:lnTo>
                  <a:pt x="2293725" y="1471202"/>
                </a:lnTo>
                <a:lnTo>
                  <a:pt x="0" y="1471202"/>
                </a:lnTo>
                <a:lnTo>
                  <a:pt x="0" y="0"/>
                </a:lnTo>
                <a:close/>
              </a:path>
            </a:pathLst>
          </a:custGeom>
          <a:blipFill>
            <a:blip r:embed="rId4"/>
            <a:stretch>
              <a:fillRect l="-12779" t="0" r="-134063" b="0"/>
            </a:stretch>
          </a:blipFill>
        </p:spPr>
      </p:sp>
      <p:sp>
        <p:nvSpPr>
          <p:cNvPr name="Freeform 9" id="9"/>
          <p:cNvSpPr/>
          <p:nvPr/>
        </p:nvSpPr>
        <p:spPr>
          <a:xfrm flipH="false" flipV="false" rot="0">
            <a:off x="9397564" y="6457353"/>
            <a:ext cx="1737553" cy="731601"/>
          </a:xfrm>
          <a:custGeom>
            <a:avLst/>
            <a:gdLst/>
            <a:ahLst/>
            <a:cxnLst/>
            <a:rect r="r" b="b" t="t" l="l"/>
            <a:pathLst>
              <a:path h="731601" w="1737553">
                <a:moveTo>
                  <a:pt x="0" y="0"/>
                </a:moveTo>
                <a:lnTo>
                  <a:pt x="1737553" y="0"/>
                </a:lnTo>
                <a:lnTo>
                  <a:pt x="1737553" y="731602"/>
                </a:lnTo>
                <a:lnTo>
                  <a:pt x="0" y="731602"/>
                </a:lnTo>
                <a:lnTo>
                  <a:pt x="0" y="0"/>
                </a:lnTo>
                <a:close/>
              </a:path>
            </a:pathLst>
          </a:custGeom>
          <a:blipFill>
            <a:blip r:embed="rId5"/>
            <a:stretch>
              <a:fillRect l="0" t="0" r="0" b="0"/>
            </a:stretch>
          </a:blipFill>
        </p:spPr>
      </p:sp>
      <p:sp>
        <p:nvSpPr>
          <p:cNvPr name="Freeform 10" id="10"/>
          <p:cNvSpPr/>
          <p:nvPr/>
        </p:nvSpPr>
        <p:spPr>
          <a:xfrm flipH="false" flipV="false" rot="0">
            <a:off x="7265093" y="8027153"/>
            <a:ext cx="1878907" cy="991092"/>
          </a:xfrm>
          <a:custGeom>
            <a:avLst/>
            <a:gdLst/>
            <a:ahLst/>
            <a:cxnLst/>
            <a:rect r="r" b="b" t="t" l="l"/>
            <a:pathLst>
              <a:path h="991092" w="1878907">
                <a:moveTo>
                  <a:pt x="0" y="0"/>
                </a:moveTo>
                <a:lnTo>
                  <a:pt x="1878907" y="0"/>
                </a:lnTo>
                <a:lnTo>
                  <a:pt x="1878907" y="991092"/>
                </a:lnTo>
                <a:lnTo>
                  <a:pt x="0" y="991092"/>
                </a:lnTo>
                <a:lnTo>
                  <a:pt x="0" y="0"/>
                </a:lnTo>
                <a:close/>
              </a:path>
            </a:pathLst>
          </a:custGeom>
          <a:blipFill>
            <a:blip r:embed="rId6"/>
            <a:stretch>
              <a:fillRect l="-13352" t="0" r="0" b="0"/>
            </a:stretch>
          </a:blipFill>
        </p:spPr>
      </p:sp>
      <p:sp>
        <p:nvSpPr>
          <p:cNvPr name="TextBox 11" id="11"/>
          <p:cNvSpPr txBox="true"/>
          <p:nvPr/>
        </p:nvSpPr>
        <p:spPr>
          <a:xfrm rot="0">
            <a:off x="1028700" y="369795"/>
            <a:ext cx="16230600" cy="1464945"/>
          </a:xfrm>
          <a:prstGeom prst="rect">
            <a:avLst/>
          </a:prstGeom>
        </p:spPr>
        <p:txBody>
          <a:bodyPr anchor="t" rtlCol="false" tIns="0" lIns="0" bIns="0" rIns="0">
            <a:spAutoFit/>
          </a:bodyPr>
          <a:lstStyle/>
          <a:p>
            <a:pPr>
              <a:lnSpc>
                <a:spcPts val="5880"/>
              </a:lnSpc>
            </a:pPr>
            <a:r>
              <a:rPr lang="en-US" sz="4200">
                <a:solidFill>
                  <a:srgbClr val="FFFFFF"/>
                </a:solidFill>
                <a:latin typeface="Lato Bold"/>
              </a:rPr>
              <a:t>Q3. TEST A HYPOTHESIS AND CONSTRUCT A CONFIDENCE INTERVAL FOR THE MEAN OF A POPULATION.</a:t>
            </a:r>
          </a:p>
        </p:txBody>
      </p:sp>
      <p:sp>
        <p:nvSpPr>
          <p:cNvPr name="TextBox 12" id="12"/>
          <p:cNvSpPr txBox="true"/>
          <p:nvPr/>
        </p:nvSpPr>
        <p:spPr>
          <a:xfrm rot="0">
            <a:off x="1454805" y="2763687"/>
            <a:ext cx="13522413" cy="2045687"/>
          </a:xfrm>
          <a:prstGeom prst="rect">
            <a:avLst/>
          </a:prstGeom>
        </p:spPr>
        <p:txBody>
          <a:bodyPr anchor="t" rtlCol="false" tIns="0" lIns="0" bIns="0" rIns="0">
            <a:spAutoFit/>
          </a:bodyPr>
          <a:lstStyle/>
          <a:p>
            <a:pPr>
              <a:lnSpc>
                <a:spcPts val="2745"/>
              </a:lnSpc>
              <a:spcBef>
                <a:spcPct val="0"/>
              </a:spcBef>
            </a:pPr>
            <a:r>
              <a:rPr lang="en-US" sz="1961">
                <a:solidFill>
                  <a:srgbClr val="000000"/>
                </a:solidFill>
                <a:latin typeface="Archivo Black"/>
              </a:rPr>
              <a:t> randomly sampling 100 average incomes of Japan over the years. The research goal is to determine whether the average income of the Japanese population is different from the 30,000 USD level.</a:t>
            </a:r>
          </a:p>
          <a:p>
            <a:pPr>
              <a:lnSpc>
                <a:spcPts val="2745"/>
              </a:lnSpc>
              <a:spcBef>
                <a:spcPct val="0"/>
              </a:spcBef>
            </a:pPr>
            <a:r>
              <a:rPr lang="en-US" sz="1961">
                <a:solidFill>
                  <a:srgbClr val="000000"/>
                </a:solidFill>
                <a:latin typeface="Archivo Black"/>
              </a:rPr>
              <a:t>Confidence Interval: 95%</a:t>
            </a:r>
          </a:p>
          <a:p>
            <a:pPr>
              <a:lnSpc>
                <a:spcPts val="2745"/>
              </a:lnSpc>
              <a:spcBef>
                <a:spcPct val="0"/>
              </a:spcBef>
            </a:pPr>
            <a:r>
              <a:rPr lang="en-US" sz="1961">
                <a:solidFill>
                  <a:srgbClr val="000000"/>
                </a:solidFill>
                <a:latin typeface="Archivo Black"/>
              </a:rPr>
              <a:t>Null hypothesis: Average income of Japan is equal to 30,000: H0: µ0 == 30000</a:t>
            </a:r>
          </a:p>
          <a:p>
            <a:pPr>
              <a:lnSpc>
                <a:spcPts val="2745"/>
              </a:lnSpc>
              <a:spcBef>
                <a:spcPct val="0"/>
              </a:spcBef>
            </a:pPr>
            <a:r>
              <a:rPr lang="en-US" sz="1961">
                <a:solidFill>
                  <a:srgbClr val="000000"/>
                </a:solidFill>
                <a:latin typeface="Archivo Black"/>
              </a:rPr>
              <a:t>Alternative hypothesis: Japan's average income is different from 30,000: H1: µ1 != 30000.</a:t>
            </a:r>
          </a:p>
        </p:txBody>
      </p:sp>
    </p:spTree>
  </p:cSld>
  <p:clrMapOvr>
    <a:masterClrMapping/>
  </p:clrMapOvr>
  <p:transition spd="slow">
    <p:push dir="u"/>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8999"/>
            </a:blip>
            <a:stretch>
              <a:fillRect l="0" t="0" r="0" b="0"/>
            </a:stretch>
          </a:blipFill>
        </p:spPr>
      </p:sp>
      <p:grpSp>
        <p:nvGrpSpPr>
          <p:cNvPr name="Group 3" id="3"/>
          <p:cNvGrpSpPr/>
          <p:nvPr/>
        </p:nvGrpSpPr>
        <p:grpSpPr>
          <a:xfrm rot="0">
            <a:off x="-636565" y="-2213392"/>
            <a:ext cx="19028214" cy="4719749"/>
            <a:chOff x="0" y="0"/>
            <a:chExt cx="5011546" cy="1243061"/>
          </a:xfrm>
        </p:grpSpPr>
        <p:sp>
          <p:nvSpPr>
            <p:cNvPr name="Freeform 4" id="4"/>
            <p:cNvSpPr/>
            <p:nvPr/>
          </p:nvSpPr>
          <p:spPr>
            <a:xfrm flipH="false" flipV="false" rot="0">
              <a:off x="0" y="0"/>
              <a:ext cx="5011546" cy="1243061"/>
            </a:xfrm>
            <a:custGeom>
              <a:avLst/>
              <a:gdLst/>
              <a:ahLst/>
              <a:cxnLst/>
              <a:rect r="r" b="b" t="t" l="l"/>
              <a:pathLst>
                <a:path h="1243061" w="5011546">
                  <a:moveTo>
                    <a:pt x="0" y="0"/>
                  </a:moveTo>
                  <a:lnTo>
                    <a:pt x="5011546" y="0"/>
                  </a:lnTo>
                  <a:lnTo>
                    <a:pt x="5011546" y="1243061"/>
                  </a:lnTo>
                  <a:lnTo>
                    <a:pt x="0" y="1243061"/>
                  </a:lnTo>
                  <a:close/>
                </a:path>
              </a:pathLst>
            </a:custGeom>
            <a:solidFill>
              <a:srgbClr val="004AAD"/>
            </a:solidFill>
          </p:spPr>
        </p:sp>
        <p:sp>
          <p:nvSpPr>
            <p:cNvPr name="TextBox 5" id="5"/>
            <p:cNvSpPr txBox="true"/>
            <p:nvPr/>
          </p:nvSpPr>
          <p:spPr>
            <a:xfrm>
              <a:off x="0" y="-47625"/>
              <a:ext cx="5011546" cy="1290686"/>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493865" y="4285696"/>
            <a:ext cx="1866100" cy="857804"/>
          </a:xfrm>
          <a:custGeom>
            <a:avLst/>
            <a:gdLst/>
            <a:ahLst/>
            <a:cxnLst/>
            <a:rect r="r" b="b" t="t" l="l"/>
            <a:pathLst>
              <a:path h="857804" w="1866100">
                <a:moveTo>
                  <a:pt x="0" y="0"/>
                </a:moveTo>
                <a:lnTo>
                  <a:pt x="1866100" y="0"/>
                </a:lnTo>
                <a:lnTo>
                  <a:pt x="1866100" y="857804"/>
                </a:lnTo>
                <a:lnTo>
                  <a:pt x="0" y="857804"/>
                </a:lnTo>
                <a:lnTo>
                  <a:pt x="0" y="0"/>
                </a:lnTo>
                <a:close/>
              </a:path>
            </a:pathLst>
          </a:custGeom>
          <a:blipFill>
            <a:blip r:embed="rId3"/>
            <a:stretch>
              <a:fillRect l="0" t="0" r="0" b="0"/>
            </a:stretch>
          </a:blipFill>
        </p:spPr>
      </p:sp>
      <p:sp>
        <p:nvSpPr>
          <p:cNvPr name="Freeform 7" id="7"/>
          <p:cNvSpPr/>
          <p:nvPr/>
        </p:nvSpPr>
        <p:spPr>
          <a:xfrm flipH="false" flipV="false" rot="0">
            <a:off x="9236558" y="6030816"/>
            <a:ext cx="6692701" cy="1141951"/>
          </a:xfrm>
          <a:custGeom>
            <a:avLst/>
            <a:gdLst/>
            <a:ahLst/>
            <a:cxnLst/>
            <a:rect r="r" b="b" t="t" l="l"/>
            <a:pathLst>
              <a:path h="1141951" w="6692701">
                <a:moveTo>
                  <a:pt x="0" y="0"/>
                </a:moveTo>
                <a:lnTo>
                  <a:pt x="6692701" y="0"/>
                </a:lnTo>
                <a:lnTo>
                  <a:pt x="6692701" y="1141951"/>
                </a:lnTo>
                <a:lnTo>
                  <a:pt x="0" y="1141951"/>
                </a:lnTo>
                <a:lnTo>
                  <a:pt x="0" y="0"/>
                </a:lnTo>
                <a:close/>
              </a:path>
            </a:pathLst>
          </a:custGeom>
          <a:blipFill>
            <a:blip r:embed="rId4"/>
            <a:stretch>
              <a:fillRect l="0" t="0" r="0" b="0"/>
            </a:stretch>
          </a:blipFill>
        </p:spPr>
      </p:sp>
      <p:sp>
        <p:nvSpPr>
          <p:cNvPr name="TextBox 8" id="8"/>
          <p:cNvSpPr txBox="true"/>
          <p:nvPr/>
        </p:nvSpPr>
        <p:spPr>
          <a:xfrm rot="0">
            <a:off x="738279" y="5663453"/>
            <a:ext cx="10681669" cy="3333115"/>
          </a:xfrm>
          <a:prstGeom prst="rect">
            <a:avLst/>
          </a:prstGeom>
        </p:spPr>
        <p:txBody>
          <a:bodyPr anchor="t" rtlCol="false" tIns="0" lIns="0" bIns="0" rIns="0">
            <a:spAutoFit/>
          </a:bodyPr>
          <a:lstStyle/>
          <a:p>
            <a:pPr>
              <a:lnSpc>
                <a:spcPts val="2659"/>
              </a:lnSpc>
            </a:pPr>
            <a:r>
              <a:rPr lang="en-US" sz="1899">
                <a:solidFill>
                  <a:srgbClr val="000000"/>
                </a:solidFill>
                <a:latin typeface="Archivo Black"/>
              </a:rPr>
              <a:t>Reject region H0 if </a:t>
            </a:r>
          </a:p>
          <a:p>
            <a:pPr>
              <a:lnSpc>
                <a:spcPts val="2659"/>
              </a:lnSpc>
            </a:pPr>
          </a:p>
          <a:p>
            <a:pPr>
              <a:lnSpc>
                <a:spcPts val="2659"/>
              </a:lnSpc>
            </a:pPr>
            <a:r>
              <a:rPr lang="en-US" sz="1899">
                <a:solidFill>
                  <a:srgbClr val="000000"/>
                </a:solidFill>
                <a:latin typeface="Archivo Black"/>
              </a:rPr>
              <a:t>      </a:t>
            </a:r>
          </a:p>
          <a:p>
            <a:pPr>
              <a:lnSpc>
                <a:spcPts val="2659"/>
              </a:lnSpc>
            </a:pPr>
            <a:r>
              <a:rPr lang="en-US" sz="1899">
                <a:solidFill>
                  <a:srgbClr val="000000"/>
                </a:solidFill>
                <a:latin typeface="Archivo Black"/>
              </a:rPr>
              <a:t>      t0 = -4.58 &lt;  -1.98</a:t>
            </a:r>
          </a:p>
          <a:p>
            <a:pPr>
              <a:lnSpc>
                <a:spcPts val="2659"/>
              </a:lnSpc>
              <a:spcBef>
                <a:spcPct val="0"/>
              </a:spcBef>
            </a:pPr>
            <a:r>
              <a:rPr lang="en-US" sz="1899">
                <a:solidFill>
                  <a:srgbClr val="000000"/>
                </a:solidFill>
                <a:latin typeface="Archivo Black"/>
              </a:rPr>
              <a:t>             =&gt; Reject H0</a:t>
            </a:r>
          </a:p>
          <a:p>
            <a:pPr>
              <a:lnSpc>
                <a:spcPts val="2659"/>
              </a:lnSpc>
              <a:spcBef>
                <a:spcPct val="0"/>
              </a:spcBef>
            </a:pPr>
          </a:p>
          <a:p>
            <a:pPr>
              <a:lnSpc>
                <a:spcPts val="2659"/>
              </a:lnSpc>
              <a:spcBef>
                <a:spcPct val="0"/>
              </a:spcBef>
            </a:pPr>
          </a:p>
          <a:p>
            <a:pPr>
              <a:lnSpc>
                <a:spcPts val="2659"/>
              </a:lnSpc>
              <a:spcBef>
                <a:spcPct val="0"/>
              </a:spcBef>
            </a:pPr>
          </a:p>
          <a:p>
            <a:pPr>
              <a:lnSpc>
                <a:spcPts val="2659"/>
              </a:lnSpc>
              <a:spcBef>
                <a:spcPct val="0"/>
              </a:spcBef>
            </a:pPr>
          </a:p>
          <a:p>
            <a:pPr>
              <a:lnSpc>
                <a:spcPts val="2659"/>
              </a:lnSpc>
              <a:spcBef>
                <a:spcPct val="0"/>
              </a:spcBef>
            </a:pPr>
          </a:p>
        </p:txBody>
      </p:sp>
      <p:sp>
        <p:nvSpPr>
          <p:cNvPr name="Freeform 9" id="9"/>
          <p:cNvSpPr/>
          <p:nvPr/>
        </p:nvSpPr>
        <p:spPr>
          <a:xfrm flipH="false" flipV="false" rot="0">
            <a:off x="3359965" y="5499067"/>
            <a:ext cx="4268566" cy="658906"/>
          </a:xfrm>
          <a:custGeom>
            <a:avLst/>
            <a:gdLst/>
            <a:ahLst/>
            <a:cxnLst/>
            <a:rect r="r" b="b" t="t" l="l"/>
            <a:pathLst>
              <a:path h="658906" w="4268566">
                <a:moveTo>
                  <a:pt x="0" y="0"/>
                </a:moveTo>
                <a:lnTo>
                  <a:pt x="4268566" y="0"/>
                </a:lnTo>
                <a:lnTo>
                  <a:pt x="4268566" y="658906"/>
                </a:lnTo>
                <a:lnTo>
                  <a:pt x="0" y="658906"/>
                </a:lnTo>
                <a:lnTo>
                  <a:pt x="0" y="0"/>
                </a:lnTo>
                <a:close/>
              </a:path>
            </a:pathLst>
          </a:custGeom>
          <a:blipFill>
            <a:blip r:embed="rId5"/>
            <a:stretch>
              <a:fillRect l="0" t="0" r="0" b="0"/>
            </a:stretch>
          </a:blipFill>
        </p:spPr>
      </p:sp>
      <p:graphicFrame>
        <p:nvGraphicFramePr>
          <p:cNvPr name="Table 10" id="10"/>
          <p:cNvGraphicFramePr>
            <a:graphicFrameLocks noGrp="true"/>
          </p:cNvGraphicFramePr>
          <p:nvPr/>
        </p:nvGraphicFramePr>
        <p:xfrm>
          <a:off x="9004743" y="4025830"/>
          <a:ext cx="7156331" cy="1802690"/>
        </p:xfrm>
        <a:graphic>
          <a:graphicData uri="http://schemas.openxmlformats.org/drawingml/2006/table">
            <a:tbl>
              <a:tblPr/>
              <a:tblGrid>
                <a:gridCol w="3476661"/>
                <a:gridCol w="3679670"/>
              </a:tblGrid>
              <a:tr h="866867">
                <a:tc>
                  <a:txBody>
                    <a:bodyPr anchor="t" rtlCol="false"/>
                    <a:lstStyle/>
                    <a:p>
                      <a:pPr algn="l">
                        <a:lnSpc>
                          <a:spcPts val="2592"/>
                        </a:lnSpc>
                        <a:defRPr/>
                      </a:pPr>
                      <a:r>
                        <a:rPr lang="en-US" sz="1851">
                          <a:solidFill>
                            <a:srgbClr val="000000"/>
                          </a:solidFill>
                          <a:latin typeface="Lato Bold"/>
                        </a:rPr>
                        <a:t>Lower-Confidence Interval</a:t>
                      </a:r>
                      <a:endParaRPr lang="en-US" sz="1100"/>
                    </a:p>
                  </a:txBody>
                  <a:tcPr marL="190500" marR="190500" marT="190500" marB="190500" anchor="ctr">
                    <a:lnL cmpd="sng" algn="ctr" cap="flat" w="57150">
                      <a:solidFill>
                        <a:srgbClr val="000000"/>
                      </a:solidFill>
                      <a:prstDash val="solid"/>
                      <a:round/>
                      <a:headEnd type="none" w="med" len="med"/>
                      <a:tailEnd type="none" w="med" len="med"/>
                    </a:lnL>
                    <a:lnR cmpd="sng" algn="ctr" cap="flat" w="57150">
                      <a:solidFill>
                        <a:srgbClr val="000000"/>
                      </a:solidFill>
                      <a:prstDash val="solid"/>
                      <a:round/>
                      <a:headEnd type="none" w="med" len="med"/>
                      <a:tailEnd type="none" w="med" len="med"/>
                    </a:lnR>
                    <a:lnT cmpd="sng" algn="ctr" cap="flat" w="57150">
                      <a:solidFill>
                        <a:srgbClr val="000000"/>
                      </a:solidFill>
                      <a:prstDash val="solid"/>
                      <a:round/>
                      <a:headEnd type="none" w="med" len="med"/>
                      <a:tailEnd type="none" w="med" len="med"/>
                    </a:lnT>
                    <a:lnB cmpd="sng" algn="ctr" cap="flat" w="57150">
                      <a:solidFill>
                        <a:srgbClr val="000000"/>
                      </a:solidFill>
                      <a:prstDash val="solid"/>
                      <a:round/>
                      <a:headEnd type="none" w="med" len="med"/>
                      <a:tailEnd type="none" w="med" len="med"/>
                    </a:lnB>
                  </a:tcPr>
                </a:tc>
                <a:tc>
                  <a:txBody>
                    <a:bodyPr anchor="t" rtlCol="false"/>
                    <a:lstStyle/>
                    <a:p>
                      <a:pPr algn="l">
                        <a:lnSpc>
                          <a:spcPts val="2732"/>
                        </a:lnSpc>
                        <a:defRPr/>
                      </a:pPr>
                      <a:r>
                        <a:rPr lang="en-US" sz="1951">
                          <a:solidFill>
                            <a:srgbClr val="000000"/>
                          </a:solidFill>
                          <a:latin typeface="Lato Bold"/>
                        </a:rPr>
                        <a:t>14555,36588</a:t>
                      </a:r>
                      <a:endParaRPr lang="en-US" sz="1100"/>
                    </a:p>
                  </a:txBody>
                  <a:tcPr marL="190500" marR="190500" marT="190500" marB="190500" anchor="ctr">
                    <a:lnL cmpd="sng" algn="ctr" cap="flat" w="57150">
                      <a:solidFill>
                        <a:srgbClr val="000000"/>
                      </a:solidFill>
                      <a:prstDash val="solid"/>
                      <a:round/>
                      <a:headEnd type="none" w="med" len="med"/>
                      <a:tailEnd type="none" w="med" len="med"/>
                    </a:lnL>
                    <a:lnR cmpd="sng" algn="ctr" cap="flat" w="57150">
                      <a:solidFill>
                        <a:srgbClr val="000000"/>
                      </a:solidFill>
                      <a:prstDash val="solid"/>
                      <a:round/>
                      <a:headEnd type="none" w="med" len="med"/>
                      <a:tailEnd type="none" w="med" len="med"/>
                    </a:lnR>
                    <a:lnT cmpd="sng" algn="ctr" cap="flat" w="57150">
                      <a:solidFill>
                        <a:srgbClr val="000000"/>
                      </a:solidFill>
                      <a:prstDash val="solid"/>
                      <a:round/>
                      <a:headEnd type="none" w="med" len="med"/>
                      <a:tailEnd type="none" w="med" len="med"/>
                    </a:lnT>
                    <a:lnB cmpd="sng" algn="ctr" cap="flat" w="57150">
                      <a:solidFill>
                        <a:srgbClr val="000000"/>
                      </a:solidFill>
                      <a:prstDash val="solid"/>
                      <a:round/>
                      <a:headEnd type="none" w="med" len="med"/>
                      <a:tailEnd type="none" w="med" len="med"/>
                    </a:lnB>
                  </a:tcPr>
                </a:tc>
              </a:tr>
              <a:tr h="935823">
                <a:tc>
                  <a:txBody>
                    <a:bodyPr anchor="t" rtlCol="false"/>
                    <a:lstStyle/>
                    <a:p>
                      <a:pPr algn="l">
                        <a:lnSpc>
                          <a:spcPts val="2592"/>
                        </a:lnSpc>
                        <a:defRPr/>
                      </a:pPr>
                      <a:r>
                        <a:rPr lang="en-US" sz="1851">
                          <a:solidFill>
                            <a:srgbClr val="000000"/>
                          </a:solidFill>
                          <a:latin typeface="Lato"/>
                        </a:rPr>
                        <a:t>Upper-Confidence  Interval</a:t>
                      </a:r>
                      <a:endParaRPr lang="en-US" sz="1100"/>
                    </a:p>
                  </a:txBody>
                  <a:tcPr marL="190500" marR="190500" marT="190500" marB="190500" anchor="ctr">
                    <a:lnL cmpd="sng" algn="ctr" cap="flat" w="57150">
                      <a:solidFill>
                        <a:srgbClr val="000000"/>
                      </a:solidFill>
                      <a:prstDash val="solid"/>
                      <a:round/>
                      <a:headEnd type="none" w="med" len="med"/>
                      <a:tailEnd type="none" w="med" len="med"/>
                    </a:lnL>
                    <a:lnR cmpd="sng" algn="ctr" cap="flat" w="57150">
                      <a:solidFill>
                        <a:srgbClr val="000000"/>
                      </a:solidFill>
                      <a:prstDash val="solid"/>
                      <a:round/>
                      <a:headEnd type="none" w="med" len="med"/>
                      <a:tailEnd type="none" w="med" len="med"/>
                    </a:lnR>
                    <a:lnT cmpd="sng" algn="ctr" cap="flat" w="57150">
                      <a:solidFill>
                        <a:srgbClr val="000000"/>
                      </a:solidFill>
                      <a:prstDash val="solid"/>
                      <a:round/>
                      <a:headEnd type="none" w="med" len="med"/>
                      <a:tailEnd type="none" w="med" len="med"/>
                    </a:lnT>
                    <a:lnB cmpd="sng" algn="ctr" cap="flat" w="57150">
                      <a:solidFill>
                        <a:srgbClr val="000000"/>
                      </a:solidFill>
                      <a:prstDash val="solid"/>
                      <a:round/>
                      <a:headEnd type="none" w="med" len="med"/>
                      <a:tailEnd type="none" w="med" len="med"/>
                    </a:lnB>
                  </a:tcPr>
                </a:tc>
                <a:tc>
                  <a:txBody>
                    <a:bodyPr anchor="t" rtlCol="false"/>
                    <a:lstStyle/>
                    <a:p>
                      <a:pPr algn="l">
                        <a:lnSpc>
                          <a:spcPts val="3152"/>
                        </a:lnSpc>
                        <a:defRPr/>
                      </a:pPr>
                      <a:r>
                        <a:rPr lang="en-US" sz="2251">
                          <a:solidFill>
                            <a:srgbClr val="000000"/>
                          </a:solidFill>
                          <a:latin typeface="Lato"/>
                        </a:rPr>
                        <a:t>23885,63412</a:t>
                      </a:r>
                      <a:endParaRPr lang="en-US" sz="1100"/>
                    </a:p>
                  </a:txBody>
                  <a:tcPr marL="190500" marR="190500" marT="190500" marB="190500" anchor="ctr">
                    <a:lnL cmpd="sng" algn="ctr" cap="flat" w="57150">
                      <a:solidFill>
                        <a:srgbClr val="000000"/>
                      </a:solidFill>
                      <a:prstDash val="solid"/>
                      <a:round/>
                      <a:headEnd type="none" w="med" len="med"/>
                      <a:tailEnd type="none" w="med" len="med"/>
                    </a:lnL>
                    <a:lnR cmpd="sng" algn="ctr" cap="flat" w="57150">
                      <a:solidFill>
                        <a:srgbClr val="000000"/>
                      </a:solidFill>
                      <a:prstDash val="solid"/>
                      <a:round/>
                      <a:headEnd type="none" w="med" len="med"/>
                      <a:tailEnd type="none" w="med" len="med"/>
                    </a:lnR>
                    <a:lnT cmpd="sng" algn="ctr" cap="flat" w="57150">
                      <a:solidFill>
                        <a:srgbClr val="000000"/>
                      </a:solidFill>
                      <a:prstDash val="solid"/>
                      <a:round/>
                      <a:headEnd type="none" w="med" len="med"/>
                      <a:tailEnd type="none" w="med" len="med"/>
                    </a:lnT>
                    <a:lnB cmpd="sng" algn="ctr" cap="flat" w="57150">
                      <a:solidFill>
                        <a:srgbClr val="000000"/>
                      </a:solidFill>
                      <a:prstDash val="solid"/>
                      <a:round/>
                      <a:headEnd type="none" w="med" len="med"/>
                      <a:tailEnd type="none" w="med" len="med"/>
                    </a:lnB>
                  </a:tcPr>
                </a:tc>
              </a:tr>
            </a:tbl>
          </a:graphicData>
        </a:graphic>
      </p:graphicFrame>
      <p:sp>
        <p:nvSpPr>
          <p:cNvPr name="TextBox 11" id="11"/>
          <p:cNvSpPr txBox="true"/>
          <p:nvPr/>
        </p:nvSpPr>
        <p:spPr>
          <a:xfrm rot="0">
            <a:off x="1028700" y="369795"/>
            <a:ext cx="16230600" cy="1464945"/>
          </a:xfrm>
          <a:prstGeom prst="rect">
            <a:avLst/>
          </a:prstGeom>
        </p:spPr>
        <p:txBody>
          <a:bodyPr anchor="t" rtlCol="false" tIns="0" lIns="0" bIns="0" rIns="0">
            <a:spAutoFit/>
          </a:bodyPr>
          <a:lstStyle/>
          <a:p>
            <a:pPr>
              <a:lnSpc>
                <a:spcPts val="5880"/>
              </a:lnSpc>
            </a:pPr>
            <a:r>
              <a:rPr lang="en-US" sz="4200">
                <a:solidFill>
                  <a:srgbClr val="FFFFFF"/>
                </a:solidFill>
                <a:latin typeface="Lato Bold"/>
              </a:rPr>
              <a:t>Q3. TEST A HYPOTHESIS AND CONSTRUCT A CONFIDENCE INTERVAL FOR THE MEAN OF A POPULATION.</a:t>
            </a:r>
          </a:p>
        </p:txBody>
      </p:sp>
      <p:sp>
        <p:nvSpPr>
          <p:cNvPr name="TextBox 12" id="12"/>
          <p:cNvSpPr txBox="true"/>
          <p:nvPr/>
        </p:nvSpPr>
        <p:spPr>
          <a:xfrm rot="0">
            <a:off x="3866703" y="4490400"/>
            <a:ext cx="940621" cy="391246"/>
          </a:xfrm>
          <a:prstGeom prst="rect">
            <a:avLst/>
          </a:prstGeom>
        </p:spPr>
        <p:txBody>
          <a:bodyPr anchor="t" rtlCol="false" tIns="0" lIns="0" bIns="0" rIns="0">
            <a:spAutoFit/>
          </a:bodyPr>
          <a:lstStyle/>
          <a:p>
            <a:pPr algn="ctr">
              <a:lnSpc>
                <a:spcPts val="3116"/>
              </a:lnSpc>
              <a:spcBef>
                <a:spcPct val="0"/>
              </a:spcBef>
            </a:pPr>
            <a:r>
              <a:rPr lang="en-US" sz="2226">
                <a:solidFill>
                  <a:srgbClr val="000000"/>
                </a:solidFill>
                <a:latin typeface="Archivo Black"/>
              </a:rPr>
              <a:t>=-4.58</a:t>
            </a:r>
          </a:p>
        </p:txBody>
      </p:sp>
      <p:sp>
        <p:nvSpPr>
          <p:cNvPr name="TextBox 13" id="13"/>
          <p:cNvSpPr txBox="true"/>
          <p:nvPr/>
        </p:nvSpPr>
        <p:spPr>
          <a:xfrm rot="0">
            <a:off x="1493865" y="8010967"/>
            <a:ext cx="13243407" cy="999490"/>
          </a:xfrm>
          <a:prstGeom prst="rect">
            <a:avLst/>
          </a:prstGeom>
        </p:spPr>
        <p:txBody>
          <a:bodyPr anchor="t" rtlCol="false" tIns="0" lIns="0" bIns="0" rIns="0">
            <a:spAutoFit/>
          </a:bodyPr>
          <a:lstStyle/>
          <a:p>
            <a:pPr>
              <a:lnSpc>
                <a:spcPts val="2659"/>
              </a:lnSpc>
            </a:pPr>
            <a:r>
              <a:rPr lang="en-US" sz="1899">
                <a:solidFill>
                  <a:srgbClr val="000000"/>
                </a:solidFill>
                <a:latin typeface="Archivo Black"/>
              </a:rPr>
              <a:t>Conclusion: Japan's average income is less than 30,000 USD, consistent with hypothesis H1 with about 95% confidence from 14555.3659 to 23885.6341</a:t>
            </a:r>
          </a:p>
          <a:p>
            <a:pPr algn="ctr">
              <a:lnSpc>
                <a:spcPts val="2659"/>
              </a:lnSpc>
              <a:spcBef>
                <a:spcPct val="0"/>
              </a:spcBef>
            </a:pPr>
            <a:r>
              <a:rPr lang="en-US" sz="1899">
                <a:solidFill>
                  <a:srgbClr val="000000"/>
                </a:solidFill>
                <a:latin typeface="Archivo Black"/>
              </a:rPr>
              <a:t> </a:t>
            </a:r>
            <a:r>
              <a:rPr lang="en-US" sz="1899">
                <a:solidFill>
                  <a:srgbClr val="000000"/>
                </a:solidFill>
                <a:latin typeface="Archivo Black"/>
              </a:rPr>
              <a:t> </a:t>
            </a:r>
          </a:p>
        </p:txBody>
      </p:sp>
      <p:sp>
        <p:nvSpPr>
          <p:cNvPr name="TextBox 14" id="14"/>
          <p:cNvSpPr txBox="true"/>
          <p:nvPr/>
        </p:nvSpPr>
        <p:spPr>
          <a:xfrm rot="0">
            <a:off x="9004743" y="3381691"/>
            <a:ext cx="2635225" cy="333280"/>
          </a:xfrm>
          <a:prstGeom prst="rect">
            <a:avLst/>
          </a:prstGeom>
        </p:spPr>
        <p:txBody>
          <a:bodyPr anchor="t" rtlCol="false" tIns="0" lIns="0" bIns="0" rIns="0">
            <a:spAutoFit/>
          </a:bodyPr>
          <a:lstStyle/>
          <a:p>
            <a:pPr>
              <a:lnSpc>
                <a:spcPts val="2246"/>
              </a:lnSpc>
              <a:spcBef>
                <a:spcPct val="0"/>
              </a:spcBef>
            </a:pPr>
            <a:r>
              <a:rPr lang="en-US" sz="2246">
                <a:solidFill>
                  <a:srgbClr val="000000"/>
                </a:solidFill>
                <a:latin typeface="Times New Roman Bold"/>
              </a:rPr>
              <a:t>Confident interval:</a:t>
            </a:r>
          </a:p>
        </p:txBody>
      </p:sp>
      <p:sp>
        <p:nvSpPr>
          <p:cNvPr name="TextBox 15" id="15"/>
          <p:cNvSpPr txBox="true"/>
          <p:nvPr/>
        </p:nvSpPr>
        <p:spPr>
          <a:xfrm rot="0">
            <a:off x="1693153" y="3048951"/>
            <a:ext cx="1009412" cy="332740"/>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Archivo Black"/>
              </a:rPr>
              <a:t>α = 0.05</a:t>
            </a:r>
          </a:p>
        </p:txBody>
      </p:sp>
      <p:sp>
        <p:nvSpPr>
          <p:cNvPr name="TextBox 16" id="16"/>
          <p:cNvSpPr txBox="true"/>
          <p:nvPr/>
        </p:nvSpPr>
        <p:spPr>
          <a:xfrm rot="0">
            <a:off x="3293073" y="3048951"/>
            <a:ext cx="1043940" cy="332740"/>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Archivo Black"/>
              </a:rPr>
              <a:t> n = 100</a:t>
            </a:r>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DAFzTpIqWxk</dc:identifier>
  <dcterms:modified xsi:type="dcterms:W3CDTF">2011-08-01T06:04:30Z</dcterms:modified>
  <cp:revision>1</cp:revision>
  <dc:title>project MAS291</dc:title>
</cp:coreProperties>
</file>